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17" r:id="rId2"/>
    <p:sldId id="316" r:id="rId3"/>
    <p:sldId id="277" r:id="rId4"/>
    <p:sldId id="339" r:id="rId5"/>
    <p:sldId id="338" r:id="rId6"/>
    <p:sldId id="349" r:id="rId7"/>
    <p:sldId id="350" r:id="rId8"/>
    <p:sldId id="280" r:id="rId9"/>
    <p:sldId id="351" r:id="rId10"/>
    <p:sldId id="352" r:id="rId11"/>
    <p:sldId id="353" r:id="rId12"/>
    <p:sldId id="376" r:id="rId13"/>
    <p:sldId id="354" r:id="rId14"/>
    <p:sldId id="355" r:id="rId15"/>
    <p:sldId id="377" r:id="rId16"/>
    <p:sldId id="378" r:id="rId17"/>
    <p:sldId id="356" r:id="rId18"/>
    <p:sldId id="357" r:id="rId19"/>
    <p:sldId id="358" r:id="rId20"/>
    <p:sldId id="359" r:id="rId21"/>
    <p:sldId id="392" r:id="rId22"/>
    <p:sldId id="360" r:id="rId23"/>
    <p:sldId id="361" r:id="rId24"/>
    <p:sldId id="362" r:id="rId25"/>
    <p:sldId id="363" r:id="rId26"/>
    <p:sldId id="364" r:id="rId27"/>
    <p:sldId id="365" r:id="rId28"/>
    <p:sldId id="366" r:id="rId29"/>
    <p:sldId id="367" r:id="rId30"/>
    <p:sldId id="368" r:id="rId31"/>
    <p:sldId id="369" r:id="rId32"/>
    <p:sldId id="281" r:id="rId33"/>
    <p:sldId id="370" r:id="rId34"/>
    <p:sldId id="374" r:id="rId35"/>
    <p:sldId id="371" r:id="rId36"/>
    <p:sldId id="375" r:id="rId37"/>
    <p:sldId id="372" r:id="rId38"/>
    <p:sldId id="379" r:id="rId39"/>
    <p:sldId id="347" r:id="rId40"/>
    <p:sldId id="380" r:id="rId41"/>
    <p:sldId id="381" r:id="rId42"/>
    <p:sldId id="282" r:id="rId43"/>
    <p:sldId id="383" r:id="rId44"/>
    <p:sldId id="388" r:id="rId45"/>
    <p:sldId id="389" r:id="rId46"/>
    <p:sldId id="384" r:id="rId47"/>
    <p:sldId id="385" r:id="rId48"/>
    <p:sldId id="387" r:id="rId49"/>
    <p:sldId id="386" r:id="rId50"/>
    <p:sldId id="391" r:id="rId51"/>
    <p:sldId id="39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76"/>
            <p14:sldId id="354"/>
            <p14:sldId id="355"/>
            <p14:sldId id="377"/>
            <p14:sldId id="378"/>
            <p14:sldId id="356"/>
            <p14:sldId id="357"/>
            <p14:sldId id="358"/>
            <p14:sldId id="359"/>
            <p14:sldId id="392"/>
            <p14:sldId id="360"/>
            <p14:sldId id="361"/>
            <p14:sldId id="362"/>
            <p14:sldId id="363"/>
            <p14:sldId id="364"/>
            <p14:sldId id="365"/>
            <p14:sldId id="366"/>
            <p14:sldId id="367"/>
            <p14:sldId id="368"/>
            <p14:sldId id="369"/>
            <p14:sldId id="281"/>
            <p14:sldId id="370"/>
            <p14:sldId id="374"/>
            <p14:sldId id="371"/>
            <p14:sldId id="375"/>
            <p14:sldId id="372"/>
            <p14:sldId id="379"/>
            <p14:sldId id="347"/>
            <p14:sldId id="380"/>
            <p14:sldId id="381"/>
            <p14:sldId id="282"/>
            <p14:sldId id="383"/>
            <p14:sldId id="388"/>
            <p14:sldId id="389"/>
            <p14:sldId id="384"/>
            <p14:sldId id="385"/>
            <p14:sldId id="387"/>
            <p14:sldId id="386"/>
            <p14:sldId id="391"/>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varScale="1">
        <p:scale>
          <a:sx n="82" d="100"/>
          <a:sy n="82" d="100"/>
        </p:scale>
        <p:origin x="755"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0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solidFill>
                  <a:srgbClr val="404040"/>
                </a:solidFill>
              </a:rPr>
              <a:t>191250024</a:t>
            </a:r>
            <a:endParaRPr lang="zh-CN" altLang="en-US" dirty="0">
              <a:solidFill>
                <a:srgbClr val="404040"/>
              </a:solidFill>
            </a:endParaRPr>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a:t>
            </a:r>
            <a:r>
              <a:rPr lang="zh-CN" altLang="en-US" sz="3200" dirty="0">
                <a:solidFill>
                  <a:srgbClr val="FF0000"/>
                </a:solidFill>
                <a:latin typeface="+mj-ea"/>
                <a:ea typeface="+mj-ea"/>
              </a:rPr>
              <a:t>过小、过大、过细、过粗、相覆盖、临近和文本元素</a:t>
            </a:r>
            <a:r>
              <a:rPr lang="zh-CN" altLang="en-US" sz="3200" dirty="0">
                <a:latin typeface="+mj-ea"/>
                <a:ea typeface="+mj-ea"/>
              </a:rPr>
              <a:t>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a:t>
            </a:r>
            <a:r>
              <a:rPr lang="en-US" altLang="zh-CN" sz="3200" dirty="0">
                <a:latin typeface="+mj-ea"/>
                <a:ea typeface="+mj-ea"/>
              </a:rPr>
              <a:t>——</a:t>
            </a:r>
          </a:p>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a:lnSpc>
                <a:spcPct val="150000"/>
              </a:lnSpc>
              <a:buSzPct val="100000"/>
            </a:pPr>
            <a:r>
              <a:rPr lang="zh-CN" altLang="en-US" sz="3200" dirty="0">
                <a:latin typeface="+mj-ea"/>
                <a:ea typeface="+mj-ea"/>
              </a:rPr>
              <a:t>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轮廓检测示意</a:t>
            </a:r>
            <a:endParaRPr lang="en-US" altLang="zh-CN" sz="3200" dirty="0">
              <a:latin typeface="+mj-ea"/>
              <a:ea typeface="+mj-ea"/>
            </a:endParaRPr>
          </a:p>
        </p:txBody>
      </p:sp>
      <p:pic>
        <p:nvPicPr>
          <p:cNvPr id="4" name="图片 3">
            <a:extLst>
              <a:ext uri="{FF2B5EF4-FFF2-40B4-BE49-F238E27FC236}">
                <a16:creationId xmlns:a16="http://schemas.microsoft.com/office/drawing/2014/main" id="{25287BD0-8BBC-476C-BA53-5AEC25C1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75" y="1794161"/>
            <a:ext cx="2748482" cy="4765765"/>
          </a:xfrm>
          <a:prstGeom prst="rect">
            <a:avLst/>
          </a:prstGeom>
        </p:spPr>
      </p:pic>
      <p:pic>
        <p:nvPicPr>
          <p:cNvPr id="6" name="图片 5">
            <a:extLst>
              <a:ext uri="{FF2B5EF4-FFF2-40B4-BE49-F238E27FC236}">
                <a16:creationId xmlns:a16="http://schemas.microsoft.com/office/drawing/2014/main" id="{13AE5123-E24F-4340-99D5-CE4DE46E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487" y="1790058"/>
            <a:ext cx="2748482" cy="4765765"/>
          </a:xfrm>
          <a:prstGeom prst="rect">
            <a:avLst/>
          </a:prstGeom>
        </p:spPr>
      </p:pic>
      <p:cxnSp>
        <p:nvCxnSpPr>
          <p:cNvPr id="10" name="直接箭头连接符 9">
            <a:extLst>
              <a:ext uri="{FF2B5EF4-FFF2-40B4-BE49-F238E27FC236}">
                <a16:creationId xmlns:a16="http://schemas.microsoft.com/office/drawing/2014/main" id="{6CC9D756-07C8-473E-82CB-AF1418AA68B9}"/>
              </a:ext>
            </a:extLst>
          </p:cNvPr>
          <p:cNvCxnSpPr/>
          <p:nvPr/>
        </p:nvCxnSpPr>
        <p:spPr>
          <a:xfrm>
            <a:off x="4908884" y="4172940"/>
            <a:ext cx="208547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2ED98F-7197-49B9-B6EA-27321BCB5EC5}"/>
              </a:ext>
            </a:extLst>
          </p:cNvPr>
          <p:cNvSpPr txBox="1"/>
          <p:nvPr/>
        </p:nvSpPr>
        <p:spPr>
          <a:xfrm>
            <a:off x="4863981" y="3602810"/>
            <a:ext cx="2460277" cy="461665"/>
          </a:xfrm>
          <a:prstGeom prst="rect">
            <a:avLst/>
          </a:prstGeom>
          <a:noFill/>
        </p:spPr>
        <p:txBody>
          <a:bodyPr wrap="square" rtlCol="0">
            <a:spAutoFit/>
          </a:bodyPr>
          <a:lstStyle/>
          <a:p>
            <a:r>
              <a:rPr lang="zh-CN" altLang="en-US" sz="2400" dirty="0"/>
              <a:t>应用屏幕截图</a:t>
            </a:r>
          </a:p>
        </p:txBody>
      </p:sp>
      <p:sp>
        <p:nvSpPr>
          <p:cNvPr id="12" name="文本框 11">
            <a:extLst>
              <a:ext uri="{FF2B5EF4-FFF2-40B4-BE49-F238E27FC236}">
                <a16:creationId xmlns:a16="http://schemas.microsoft.com/office/drawing/2014/main" id="{0A697A76-F8B6-42C8-8C44-684A62EB2876}"/>
              </a:ext>
            </a:extLst>
          </p:cNvPr>
          <p:cNvSpPr txBox="1"/>
          <p:nvPr/>
        </p:nvSpPr>
        <p:spPr>
          <a:xfrm>
            <a:off x="4713369" y="4297012"/>
            <a:ext cx="2460277" cy="1569660"/>
          </a:xfrm>
          <a:prstGeom prst="rect">
            <a:avLst/>
          </a:prstGeom>
          <a:noFill/>
        </p:spPr>
        <p:txBody>
          <a:bodyPr wrap="square" rtlCol="0">
            <a:spAutoFit/>
          </a:bodyPr>
          <a:lstStyle/>
          <a:p>
            <a:pPr algn="ctr"/>
            <a:r>
              <a:rPr lang="en-US" altLang="zh-CN" sz="2400" dirty="0"/>
              <a:t>Canny</a:t>
            </a:r>
            <a:r>
              <a:rPr lang="zh-CN" altLang="en-US" sz="2400" dirty="0"/>
              <a:t>边缘检测</a:t>
            </a:r>
            <a:endParaRPr lang="en-US" altLang="zh-CN" sz="2400" dirty="0"/>
          </a:p>
          <a:p>
            <a:pPr algn="ctr"/>
            <a:r>
              <a:rPr lang="zh-CN" altLang="en-US" sz="2400" dirty="0"/>
              <a:t>图像二值化</a:t>
            </a:r>
            <a:endParaRPr lang="en-US" altLang="zh-CN" sz="2400" dirty="0"/>
          </a:p>
          <a:p>
            <a:pPr algn="ctr"/>
            <a:endParaRPr lang="en-US" altLang="zh-CN" sz="2400" dirty="0"/>
          </a:p>
          <a:p>
            <a:pPr algn="ctr"/>
            <a:r>
              <a:rPr lang="zh-CN" altLang="en-US" sz="2400" dirty="0"/>
              <a:t>轮廓检测</a:t>
            </a:r>
            <a:endParaRPr lang="en-US" altLang="zh-CN" sz="2400" dirty="0"/>
          </a:p>
        </p:txBody>
      </p:sp>
    </p:spTree>
    <p:extLst>
      <p:ext uri="{BB962C8B-B14F-4D97-AF65-F5344CB8AC3E}">
        <p14:creationId xmlns:p14="http://schemas.microsoft.com/office/powerpoint/2010/main" val="15399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100000"/>
            </a:pPr>
            <a:r>
              <a:rPr lang="zh-CN" altLang="en-US" sz="3200" dirty="0">
                <a:solidFill>
                  <a:schemeClr val="accent2"/>
                </a:solidFill>
                <a:latin typeface="+mj-ea"/>
                <a:ea typeface="+mj-ea"/>
              </a:rPr>
              <a:t>针对夜间模式（护眼模式）下的文本识别示意</a:t>
            </a:r>
            <a:endParaRPr lang="en-US" altLang="zh-CN" sz="3200" dirty="0">
              <a:solidFill>
                <a:schemeClr val="accent2"/>
              </a:solidFill>
              <a:latin typeface="+mj-ea"/>
              <a:ea typeface="+mj-ea"/>
            </a:endParaRPr>
          </a:p>
        </p:txBody>
      </p:sp>
      <p:pic>
        <p:nvPicPr>
          <p:cNvPr id="5" name="图片 4">
            <a:extLst>
              <a:ext uri="{FF2B5EF4-FFF2-40B4-BE49-F238E27FC236}">
                <a16:creationId xmlns:a16="http://schemas.microsoft.com/office/drawing/2014/main" id="{6F2D8496-388A-41E3-9349-3403AC849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49" y="1954499"/>
            <a:ext cx="6869486" cy="2128573"/>
          </a:xfrm>
          <a:prstGeom prst="rect">
            <a:avLst/>
          </a:prstGeom>
        </p:spPr>
      </p:pic>
      <p:pic>
        <p:nvPicPr>
          <p:cNvPr id="7" name="图片 6">
            <a:extLst>
              <a:ext uri="{FF2B5EF4-FFF2-40B4-BE49-F238E27FC236}">
                <a16:creationId xmlns:a16="http://schemas.microsoft.com/office/drawing/2014/main" id="{5D9283FF-B877-435E-92B6-07B0F88FC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9" y="4189082"/>
            <a:ext cx="6862262" cy="2366741"/>
          </a:xfrm>
          <a:prstGeom prst="rect">
            <a:avLst/>
          </a:prstGeom>
        </p:spPr>
      </p:pic>
      <p:cxnSp>
        <p:nvCxnSpPr>
          <p:cNvPr id="11" name="连接符: 曲线 10">
            <a:extLst>
              <a:ext uri="{FF2B5EF4-FFF2-40B4-BE49-F238E27FC236}">
                <a16:creationId xmlns:a16="http://schemas.microsoft.com/office/drawing/2014/main" id="{EBE1FF1D-2435-472B-9E4C-74F6BC10CEF6}"/>
              </a:ext>
            </a:extLst>
          </p:cNvPr>
          <p:cNvCxnSpPr>
            <a:stCxn id="5" idx="1"/>
          </p:cNvCxnSpPr>
          <p:nvPr/>
        </p:nvCxnSpPr>
        <p:spPr>
          <a:xfrm rot="10800000" flipV="1">
            <a:off x="3907049" y="3018786"/>
            <a:ext cx="12700" cy="2353666"/>
          </a:xfrm>
          <a:prstGeom prst="curvedConnector4">
            <a:avLst>
              <a:gd name="adj1" fmla="val 5273685"/>
              <a:gd name="adj2" fmla="val 10055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B01E0C-FBFA-4E5A-8AD8-38E3751137A7}"/>
              </a:ext>
            </a:extLst>
          </p:cNvPr>
          <p:cNvSpPr txBox="1"/>
          <p:nvPr/>
        </p:nvSpPr>
        <p:spPr>
          <a:xfrm>
            <a:off x="285419" y="2850254"/>
            <a:ext cx="3039302" cy="2677656"/>
          </a:xfrm>
          <a:prstGeom prst="rect">
            <a:avLst/>
          </a:prstGeom>
          <a:noFill/>
        </p:spPr>
        <p:txBody>
          <a:bodyPr wrap="square" rtlCol="0">
            <a:spAutoFit/>
          </a:bodyPr>
          <a:lstStyle/>
          <a:p>
            <a:r>
              <a:rPr lang="zh-CN" altLang="en-US" sz="2800" dirty="0"/>
              <a:t>对每个像素点进行负片变换，即对应的</a:t>
            </a:r>
            <a:r>
              <a:rPr lang="en-US" altLang="zh-CN" sz="2800" dirty="0"/>
              <a:t>RGB</a:t>
            </a:r>
            <a:r>
              <a:rPr lang="zh-CN" altLang="en-US" sz="2800" dirty="0"/>
              <a:t>值转换为</a:t>
            </a:r>
            <a:endParaRPr lang="en-US" altLang="zh-CN" sz="2800" dirty="0"/>
          </a:p>
          <a:p>
            <a:pPr algn="ctr"/>
            <a:r>
              <a:rPr lang="en-US" altLang="zh-CN" sz="2800" dirty="0"/>
              <a:t>255-R</a:t>
            </a:r>
          </a:p>
          <a:p>
            <a:pPr algn="ctr"/>
            <a:r>
              <a:rPr lang="en-US" altLang="zh-CN" sz="2800" dirty="0"/>
              <a:t>255-G</a:t>
            </a:r>
          </a:p>
          <a:p>
            <a:pPr algn="ctr"/>
            <a:r>
              <a:rPr lang="en-US" altLang="zh-CN" sz="2800" dirty="0"/>
              <a:t>255-B</a:t>
            </a:r>
            <a:endParaRPr lang="zh-CN" altLang="en-US" sz="2800" dirty="0"/>
          </a:p>
        </p:txBody>
      </p:sp>
    </p:spTree>
    <p:extLst>
      <p:ext uri="{BB962C8B-B14F-4D97-AF65-F5344CB8AC3E}">
        <p14:creationId xmlns:p14="http://schemas.microsoft.com/office/powerpoint/2010/main" val="22016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3257295" y="953849"/>
            <a:ext cx="5283328" cy="1311449"/>
          </a:xfrm>
          <a:prstGeom prst="rect">
            <a:avLst/>
          </a:prstGeom>
          <a:noFill/>
        </p:spPr>
        <p:txBody>
          <a:bodyPr wrap="square" rtlCol="0">
            <a:spAutoFit/>
          </a:bodyPr>
          <a:lstStyle/>
          <a:p>
            <a:pPr>
              <a:lnSpc>
                <a:spcPct val="150000"/>
              </a:lnSpc>
              <a:buSzPct val="100000"/>
            </a:pPr>
            <a:r>
              <a:rPr lang="zh-CN" altLang="en-US" sz="2800" dirty="0">
                <a:solidFill>
                  <a:schemeClr val="accent2"/>
                </a:solidFill>
                <a:latin typeface="+mj-ea"/>
                <a:ea typeface="+mj-ea"/>
              </a:rPr>
              <a:t>应用</a:t>
            </a:r>
            <a:r>
              <a:rPr lang="en-US" altLang="zh-CN" sz="2800" dirty="0">
                <a:solidFill>
                  <a:schemeClr val="accent2"/>
                </a:solidFill>
                <a:latin typeface="+mj-ea"/>
                <a:ea typeface="+mj-ea"/>
              </a:rPr>
              <a:t>APP</a:t>
            </a:r>
            <a:r>
              <a:rPr lang="zh-CN" altLang="en-US" sz="2800" dirty="0">
                <a:solidFill>
                  <a:schemeClr val="accent2"/>
                </a:solidFill>
                <a:latin typeface="+mj-ea"/>
                <a:ea typeface="+mj-ea"/>
              </a:rPr>
              <a:t>截图文本识别示意</a:t>
            </a:r>
            <a:endParaRPr lang="en-US" altLang="zh-CN" sz="2800" dirty="0">
              <a:solidFill>
                <a:schemeClr val="accent2"/>
              </a:solidFill>
              <a:latin typeface="+mj-ea"/>
              <a:ea typeface="+mj-ea"/>
            </a:endParaRPr>
          </a:p>
          <a:p>
            <a:pPr>
              <a:lnSpc>
                <a:spcPct val="150000"/>
              </a:lnSpc>
              <a:buSzPct val="100000"/>
            </a:pPr>
            <a:r>
              <a:rPr lang="zh-CN" altLang="en-US" sz="2800" dirty="0">
                <a:solidFill>
                  <a:schemeClr val="accent2"/>
                </a:solidFill>
                <a:latin typeface="+mj-ea"/>
                <a:ea typeface="+mj-ea"/>
              </a:rPr>
              <a:t>（以大众点评应用为例）</a:t>
            </a:r>
            <a:endParaRPr lang="en-US" altLang="zh-CN" sz="2800" dirty="0">
              <a:solidFill>
                <a:schemeClr val="accent2"/>
              </a:solidFill>
              <a:latin typeface="+mj-ea"/>
              <a:ea typeface="+mj-ea"/>
            </a:endParaRPr>
          </a:p>
        </p:txBody>
      </p:sp>
      <p:pic>
        <p:nvPicPr>
          <p:cNvPr id="4" name="图片 3">
            <a:extLst>
              <a:ext uri="{FF2B5EF4-FFF2-40B4-BE49-F238E27FC236}">
                <a16:creationId xmlns:a16="http://schemas.microsoft.com/office/drawing/2014/main" id="{62AD69D6-75B2-4969-B9B1-2E60B11153A9}"/>
              </a:ext>
            </a:extLst>
          </p:cNvPr>
          <p:cNvPicPr>
            <a:picLocks noChangeAspect="1"/>
          </p:cNvPicPr>
          <p:nvPr/>
        </p:nvPicPr>
        <p:blipFill rotWithShape="1">
          <a:blip r:embed="rId5"/>
          <a:srcRect l="21504" t="-1" r="-183" b="-1032"/>
          <a:stretch/>
        </p:blipFill>
        <p:spPr>
          <a:xfrm>
            <a:off x="3541880" y="2841451"/>
            <a:ext cx="3721768" cy="1650338"/>
          </a:xfrm>
          <a:prstGeom prst="rect">
            <a:avLst/>
          </a:prstGeom>
        </p:spPr>
      </p:pic>
      <p:pic>
        <p:nvPicPr>
          <p:cNvPr id="10" name="图片 9">
            <a:extLst>
              <a:ext uri="{FF2B5EF4-FFF2-40B4-BE49-F238E27FC236}">
                <a16:creationId xmlns:a16="http://schemas.microsoft.com/office/drawing/2014/main" id="{77D6A584-E280-461C-99C9-E8A75FD85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78" y="1838277"/>
            <a:ext cx="2827917" cy="4903501"/>
          </a:xfrm>
          <a:prstGeom prst="rect">
            <a:avLst/>
          </a:prstGeom>
        </p:spPr>
      </p:pic>
      <p:pic>
        <p:nvPicPr>
          <p:cNvPr id="24" name="图片 23">
            <a:extLst>
              <a:ext uri="{FF2B5EF4-FFF2-40B4-BE49-F238E27FC236}">
                <a16:creationId xmlns:a16="http://schemas.microsoft.com/office/drawing/2014/main" id="{1F48220C-CF07-40D0-B05E-79CCB68FB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586" y="877274"/>
            <a:ext cx="3795944" cy="5678549"/>
          </a:xfrm>
          <a:prstGeom prst="rect">
            <a:avLst/>
          </a:prstGeom>
        </p:spPr>
      </p:pic>
      <p:sp>
        <p:nvSpPr>
          <p:cNvPr id="14" name="椭圆 13">
            <a:extLst>
              <a:ext uri="{FF2B5EF4-FFF2-40B4-BE49-F238E27FC236}">
                <a16:creationId xmlns:a16="http://schemas.microsoft.com/office/drawing/2014/main" id="{EC101B6B-1345-4709-BE46-35DFB6DB71C9}"/>
              </a:ext>
            </a:extLst>
          </p:cNvPr>
          <p:cNvSpPr/>
          <p:nvPr/>
        </p:nvSpPr>
        <p:spPr>
          <a:xfrm>
            <a:off x="8593793" y="1046375"/>
            <a:ext cx="2067922" cy="565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18" name="直接箭头连接符 17">
            <a:extLst>
              <a:ext uri="{FF2B5EF4-FFF2-40B4-BE49-F238E27FC236}">
                <a16:creationId xmlns:a16="http://schemas.microsoft.com/office/drawing/2014/main" id="{194275D5-4217-4326-A079-54BF49C977BE}"/>
              </a:ext>
            </a:extLst>
          </p:cNvPr>
          <p:cNvCxnSpPr/>
          <p:nvPr/>
        </p:nvCxnSpPr>
        <p:spPr>
          <a:xfrm flipV="1">
            <a:off x="1423447" y="1489435"/>
            <a:ext cx="7170346" cy="2347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6CC1E75-0596-4C65-9E57-C359C8829835}"/>
              </a:ext>
            </a:extLst>
          </p:cNvPr>
          <p:cNvCxnSpPr>
            <a:cxnSpLocks/>
          </p:cNvCxnSpPr>
          <p:nvPr/>
        </p:nvCxnSpPr>
        <p:spPr>
          <a:xfrm flipV="1">
            <a:off x="1436482" y="3278689"/>
            <a:ext cx="7312638" cy="1580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66DEE6C-FC53-4346-B2DA-BF2C93538C5C}"/>
              </a:ext>
            </a:extLst>
          </p:cNvPr>
          <p:cNvCxnSpPr>
            <a:cxnSpLocks/>
          </p:cNvCxnSpPr>
          <p:nvPr/>
        </p:nvCxnSpPr>
        <p:spPr>
          <a:xfrm>
            <a:off x="2470442" y="4910583"/>
            <a:ext cx="6123351" cy="30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FD4D947-C9BD-455E-A0DF-353EA7837BFB}"/>
              </a:ext>
            </a:extLst>
          </p:cNvPr>
          <p:cNvSpPr/>
          <p:nvPr/>
        </p:nvSpPr>
        <p:spPr>
          <a:xfrm>
            <a:off x="8700631" y="3278689"/>
            <a:ext cx="1678280" cy="121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5" name="文本框 24">
            <a:extLst>
              <a:ext uri="{FF2B5EF4-FFF2-40B4-BE49-F238E27FC236}">
                <a16:creationId xmlns:a16="http://schemas.microsoft.com/office/drawing/2014/main" id="{210C1323-5DA3-445B-8569-A23ABC21CE2F}"/>
              </a:ext>
            </a:extLst>
          </p:cNvPr>
          <p:cNvSpPr txBox="1"/>
          <p:nvPr/>
        </p:nvSpPr>
        <p:spPr>
          <a:xfrm>
            <a:off x="9929568" y="3328065"/>
            <a:ext cx="1326388" cy="338554"/>
          </a:xfrm>
          <a:prstGeom prst="rect">
            <a:avLst/>
          </a:prstGeom>
          <a:noFill/>
        </p:spPr>
        <p:txBody>
          <a:bodyPr wrap="square" rtlCol="0">
            <a:spAutoFit/>
          </a:bodyPr>
          <a:lstStyle/>
          <a:p>
            <a:r>
              <a:rPr lang="zh-CN" altLang="en-US" sz="1600" dirty="0">
                <a:solidFill>
                  <a:srgbClr val="FF0000"/>
                </a:solidFill>
              </a:rPr>
              <a:t>垂直坐标 </a:t>
            </a:r>
            <a:r>
              <a:rPr lang="en-US" altLang="zh-CN" sz="1600" dirty="0">
                <a:solidFill>
                  <a:srgbClr val="FF0000"/>
                </a:solidFill>
              </a:rPr>
              <a:t>y</a:t>
            </a:r>
            <a:r>
              <a:rPr lang="zh-CN" altLang="en-US" sz="1600" dirty="0">
                <a:solidFill>
                  <a:srgbClr val="FF0000"/>
                </a:solidFill>
              </a:rPr>
              <a:t> </a:t>
            </a:r>
          </a:p>
        </p:txBody>
      </p:sp>
      <p:sp>
        <p:nvSpPr>
          <p:cNvPr id="28" name="文本框 27">
            <a:extLst>
              <a:ext uri="{FF2B5EF4-FFF2-40B4-BE49-F238E27FC236}">
                <a16:creationId xmlns:a16="http://schemas.microsoft.com/office/drawing/2014/main" id="{02990E84-D108-4127-BDF7-49C38F242221}"/>
              </a:ext>
            </a:extLst>
          </p:cNvPr>
          <p:cNvSpPr txBox="1"/>
          <p:nvPr/>
        </p:nvSpPr>
        <p:spPr>
          <a:xfrm>
            <a:off x="9929567" y="3616141"/>
            <a:ext cx="1326387" cy="338554"/>
          </a:xfrm>
          <a:prstGeom prst="rect">
            <a:avLst/>
          </a:prstGeom>
          <a:noFill/>
        </p:spPr>
        <p:txBody>
          <a:bodyPr wrap="square" rtlCol="0">
            <a:spAutoFit/>
          </a:bodyPr>
          <a:lstStyle/>
          <a:p>
            <a:r>
              <a:rPr lang="zh-CN" altLang="en-US" sz="1600" dirty="0">
                <a:solidFill>
                  <a:srgbClr val="FF0000"/>
                </a:solidFill>
              </a:rPr>
              <a:t>水平坐标 </a:t>
            </a:r>
            <a:r>
              <a:rPr lang="en-US" altLang="zh-CN" sz="1600" dirty="0">
                <a:solidFill>
                  <a:srgbClr val="FF0000"/>
                </a:solidFill>
              </a:rPr>
              <a:t>x</a:t>
            </a:r>
            <a:endParaRPr lang="zh-CN" altLang="en-US" sz="1600" dirty="0">
              <a:solidFill>
                <a:srgbClr val="FF0000"/>
              </a:solidFill>
            </a:endParaRPr>
          </a:p>
        </p:txBody>
      </p:sp>
    </p:spTree>
    <p:extLst>
      <p:ext uri="{BB962C8B-B14F-4D97-AF65-F5344CB8AC3E}">
        <p14:creationId xmlns:p14="http://schemas.microsoft.com/office/powerpoint/2010/main" val="2620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工具理解</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237967"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相关难点</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
        <p:nvSpPr>
          <p:cNvPr id="7" name="矩形 6">
            <a:extLst>
              <a:ext uri="{FF2B5EF4-FFF2-40B4-BE49-F238E27FC236}">
                <a16:creationId xmlns:a16="http://schemas.microsoft.com/office/drawing/2014/main" id="{9EB272FB-CDE7-41A3-B925-F0D24615A6C3}"/>
              </a:ext>
            </a:extLst>
          </p:cNvPr>
          <p:cNvSpPr/>
          <p:nvPr/>
        </p:nvSpPr>
        <p:spPr>
          <a:xfrm rot="20676495">
            <a:off x="6014345" y="4137790"/>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144337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5693"/>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：示例</a:t>
            </a:r>
            <a:endParaRPr lang="en-US" altLang="zh-CN" sz="3200" dirty="0">
              <a:latin typeface="+mj-ea"/>
              <a:ea typeface="+mj-ea"/>
            </a:endParaRPr>
          </a:p>
        </p:txBody>
      </p:sp>
      <p:pic>
        <p:nvPicPr>
          <p:cNvPr id="4" name="图片 3">
            <a:extLst>
              <a:ext uri="{FF2B5EF4-FFF2-40B4-BE49-F238E27FC236}">
                <a16:creationId xmlns:a16="http://schemas.microsoft.com/office/drawing/2014/main" id="{183C5229-6ABD-48AC-BD29-7E34E57D7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95" y="1702645"/>
            <a:ext cx="2555641" cy="4952197"/>
          </a:xfrm>
          <a:prstGeom prst="rect">
            <a:avLst/>
          </a:prstGeom>
        </p:spPr>
      </p:pic>
      <p:pic>
        <p:nvPicPr>
          <p:cNvPr id="6" name="图片 5">
            <a:extLst>
              <a:ext uri="{FF2B5EF4-FFF2-40B4-BE49-F238E27FC236}">
                <a16:creationId xmlns:a16="http://schemas.microsoft.com/office/drawing/2014/main" id="{82DF060D-04E9-4BC2-AAF1-3DAD1BE5F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376" y="1702644"/>
            <a:ext cx="2583755" cy="4952197"/>
          </a:xfrm>
          <a:prstGeom prst="rect">
            <a:avLst/>
          </a:prstGeom>
        </p:spPr>
      </p:pic>
      <p:pic>
        <p:nvPicPr>
          <p:cNvPr id="10" name="图片 9">
            <a:extLst>
              <a:ext uri="{FF2B5EF4-FFF2-40B4-BE49-F238E27FC236}">
                <a16:creationId xmlns:a16="http://schemas.microsoft.com/office/drawing/2014/main" id="{455082E5-EF73-40E9-96A3-6CE17C26C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3184" y="1702644"/>
            <a:ext cx="5039438" cy="4952197"/>
          </a:xfrm>
          <a:prstGeom prst="rect">
            <a:avLst/>
          </a:prstGeom>
        </p:spPr>
      </p:pic>
      <p:sp>
        <p:nvSpPr>
          <p:cNvPr id="11" name="文本框 10">
            <a:extLst>
              <a:ext uri="{FF2B5EF4-FFF2-40B4-BE49-F238E27FC236}">
                <a16:creationId xmlns:a16="http://schemas.microsoft.com/office/drawing/2014/main" id="{210F3546-EE45-401C-BB77-369AAA093C1B}"/>
              </a:ext>
            </a:extLst>
          </p:cNvPr>
          <p:cNvSpPr txBox="1"/>
          <p:nvPr/>
        </p:nvSpPr>
        <p:spPr>
          <a:xfrm>
            <a:off x="575283" y="2084645"/>
            <a:ext cx="461665" cy="646331"/>
          </a:xfrm>
          <a:prstGeom prst="rect">
            <a:avLst/>
          </a:prstGeom>
          <a:noFill/>
        </p:spPr>
        <p:txBody>
          <a:bodyPr vert="eaVert" wrap="square" rtlCol="0">
            <a:spAutoFit/>
          </a:bodyPr>
          <a:lstStyle/>
          <a:p>
            <a:r>
              <a:rPr lang="zh-CN" altLang="en-US" dirty="0">
                <a:solidFill>
                  <a:schemeClr val="bg1"/>
                </a:solidFill>
              </a:rPr>
              <a:t>旧版</a:t>
            </a:r>
          </a:p>
        </p:txBody>
      </p:sp>
      <p:sp>
        <p:nvSpPr>
          <p:cNvPr id="14" name="文本框 13">
            <a:extLst>
              <a:ext uri="{FF2B5EF4-FFF2-40B4-BE49-F238E27FC236}">
                <a16:creationId xmlns:a16="http://schemas.microsoft.com/office/drawing/2014/main" id="{4996757B-8B42-4F28-9330-3A6E8BCFEA48}"/>
              </a:ext>
            </a:extLst>
          </p:cNvPr>
          <p:cNvSpPr txBox="1"/>
          <p:nvPr/>
        </p:nvSpPr>
        <p:spPr>
          <a:xfrm>
            <a:off x="3574089" y="2076080"/>
            <a:ext cx="461665" cy="646331"/>
          </a:xfrm>
          <a:prstGeom prst="rect">
            <a:avLst/>
          </a:prstGeom>
          <a:noFill/>
        </p:spPr>
        <p:txBody>
          <a:bodyPr vert="eaVert" wrap="square" rtlCol="0">
            <a:spAutoFit/>
          </a:bodyPr>
          <a:lstStyle/>
          <a:p>
            <a:r>
              <a:rPr lang="zh-CN" altLang="en-US" dirty="0">
                <a:solidFill>
                  <a:schemeClr val="bg1"/>
                </a:solidFill>
              </a:rPr>
              <a:t>新版</a:t>
            </a:r>
          </a:p>
        </p:txBody>
      </p:sp>
      <p:sp>
        <p:nvSpPr>
          <p:cNvPr id="16" name="文本框 15">
            <a:extLst>
              <a:ext uri="{FF2B5EF4-FFF2-40B4-BE49-F238E27FC236}">
                <a16:creationId xmlns:a16="http://schemas.microsoft.com/office/drawing/2014/main" id="{6E98F08E-0D7B-43A5-BA7B-CD855B6C31F9}"/>
              </a:ext>
            </a:extLst>
          </p:cNvPr>
          <p:cNvSpPr txBox="1"/>
          <p:nvPr/>
        </p:nvSpPr>
        <p:spPr>
          <a:xfrm>
            <a:off x="6723183" y="2076080"/>
            <a:ext cx="738664" cy="2031325"/>
          </a:xfrm>
          <a:prstGeom prst="rect">
            <a:avLst/>
          </a:prstGeom>
          <a:noFill/>
        </p:spPr>
        <p:txBody>
          <a:bodyPr vert="eaVert" wrap="square" rtlCol="0">
            <a:spAutoFit/>
          </a:bodyPr>
          <a:lstStyle/>
          <a:p>
            <a:r>
              <a:rPr lang="zh-CN" altLang="en-US" dirty="0">
                <a:solidFill>
                  <a:schemeClr val="bg1"/>
                </a:solidFill>
              </a:rPr>
              <a:t>图像匹配</a:t>
            </a:r>
            <a:endParaRPr lang="en-US" altLang="zh-CN" dirty="0">
              <a:solidFill>
                <a:schemeClr val="bg1"/>
              </a:solidFill>
            </a:endParaRPr>
          </a:p>
          <a:p>
            <a:r>
              <a:rPr lang="zh-CN" altLang="en-US" dirty="0">
                <a:solidFill>
                  <a:schemeClr val="bg1"/>
                </a:solidFill>
              </a:rPr>
              <a:t>可视化</a:t>
            </a:r>
          </a:p>
        </p:txBody>
      </p:sp>
      <p:cxnSp>
        <p:nvCxnSpPr>
          <p:cNvPr id="20" name="连接符: 曲线 19">
            <a:extLst>
              <a:ext uri="{FF2B5EF4-FFF2-40B4-BE49-F238E27FC236}">
                <a16:creationId xmlns:a16="http://schemas.microsoft.com/office/drawing/2014/main" id="{9424C0FC-1C87-4527-8B54-960B742B421B}"/>
              </a:ext>
            </a:extLst>
          </p:cNvPr>
          <p:cNvCxnSpPr>
            <a:cxnSpLocks/>
            <a:stCxn id="6" idx="0"/>
            <a:endCxn id="10" idx="0"/>
          </p:cNvCxnSpPr>
          <p:nvPr/>
        </p:nvCxnSpPr>
        <p:spPr>
          <a:xfrm rot="5400000" flipH="1" flipV="1">
            <a:off x="7077078" y="-463180"/>
            <a:ext cx="12700" cy="4331649"/>
          </a:xfrm>
          <a:prstGeom prst="curvedConnector3">
            <a:avLst>
              <a:gd name="adj1" fmla="val 796082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252D34F7-CB98-420E-89C0-55FB1218CC62}"/>
              </a:ext>
            </a:extLst>
          </p:cNvPr>
          <p:cNvCxnSpPr>
            <a:cxnSpLocks/>
            <a:endCxn id="10" idx="0"/>
          </p:cNvCxnSpPr>
          <p:nvPr/>
        </p:nvCxnSpPr>
        <p:spPr>
          <a:xfrm flipV="1">
            <a:off x="1867090" y="1702644"/>
            <a:ext cx="7375813" cy="8244"/>
          </a:xfrm>
          <a:prstGeom prst="curvedConnector4">
            <a:avLst>
              <a:gd name="adj1" fmla="val 5440"/>
              <a:gd name="adj2" fmla="val 170520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09D216A-AC58-42B1-BC97-3F1A9A4A06EF}"/>
              </a:ext>
            </a:extLst>
          </p:cNvPr>
          <p:cNvSpPr txBox="1"/>
          <p:nvPr/>
        </p:nvSpPr>
        <p:spPr>
          <a:xfrm>
            <a:off x="8572725" y="358797"/>
            <a:ext cx="1820783" cy="646331"/>
          </a:xfrm>
          <a:prstGeom prst="rect">
            <a:avLst/>
          </a:prstGeom>
          <a:noFill/>
        </p:spPr>
        <p:txBody>
          <a:bodyPr wrap="square" rtlCol="0">
            <a:spAutoFit/>
          </a:bodyPr>
          <a:lstStyle/>
          <a:p>
            <a:r>
              <a:rPr lang="en-US" altLang="zh-CN" dirty="0">
                <a:solidFill>
                  <a:srgbClr val="FF0000"/>
                </a:solidFill>
              </a:rPr>
              <a:t>SIFT</a:t>
            </a:r>
            <a:r>
              <a:rPr lang="zh-CN" altLang="en-US" dirty="0">
                <a:solidFill>
                  <a:srgbClr val="FF0000"/>
                </a:solidFill>
              </a:rPr>
              <a:t>特征提取</a:t>
            </a:r>
            <a:endParaRPr lang="en-US" altLang="zh-CN" dirty="0">
              <a:solidFill>
                <a:srgbClr val="FF0000"/>
              </a:solidFill>
            </a:endParaRPr>
          </a:p>
          <a:p>
            <a:r>
              <a:rPr lang="zh-CN" altLang="en-US" dirty="0">
                <a:solidFill>
                  <a:srgbClr val="FF0000"/>
                </a:solidFill>
              </a:rPr>
              <a:t>关键点对应</a:t>
            </a:r>
          </a:p>
        </p:txBody>
      </p:sp>
    </p:spTree>
    <p:extLst>
      <p:ext uri="{BB962C8B-B14F-4D97-AF65-F5344CB8AC3E}">
        <p14:creationId xmlns:p14="http://schemas.microsoft.com/office/powerpoint/2010/main" val="20819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778997" y="4316870"/>
            <a:ext cx="4339650" cy="2308324"/>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第三条作为补充</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允许</a:t>
            </a:r>
            <a:r>
              <a:rPr lang="en-US" altLang="zh-CN" sz="3600" dirty="0">
                <a:ln w="0"/>
                <a:solidFill>
                  <a:srgbClr val="FF0000"/>
                </a:solidFill>
                <a:effectLst>
                  <a:outerShdw blurRad="38100" dist="25400" dir="5400000" algn="ctr" rotWithShape="0">
                    <a:srgbClr val="6E747A">
                      <a:alpha val="43000"/>
                    </a:srgbClr>
                  </a:outerShdw>
                </a:effectLst>
              </a:rPr>
              <a:t>MT</a:t>
            </a:r>
            <a:r>
              <a:rPr lang="zh-CN" altLang="en-US" sz="3600" dirty="0">
                <a:ln w="0"/>
                <a:solidFill>
                  <a:srgbClr val="FF0000"/>
                </a:solidFill>
                <a:effectLst>
                  <a:outerShdw blurRad="38100" dist="25400" dir="5400000" algn="ctr" rotWithShape="0">
                    <a:srgbClr val="6E747A">
                      <a:alpha val="43000"/>
                    </a:srgbClr>
                  </a:outerShdw>
                </a:effectLst>
              </a:rPr>
              <a:t>值和</a:t>
            </a:r>
            <a:r>
              <a:rPr lang="en-US" altLang="zh-CN" sz="3600" dirty="0">
                <a:ln w="0"/>
                <a:solidFill>
                  <a:srgbClr val="FF0000"/>
                </a:solidFill>
                <a:effectLst>
                  <a:outerShdw blurRad="38100" dist="25400" dir="5400000" algn="ctr" rotWithShape="0">
                    <a:srgbClr val="6E747A">
                      <a:alpha val="43000"/>
                    </a:srgbClr>
                  </a:outerShdw>
                </a:effectLst>
              </a:rPr>
              <a:t>MG</a:t>
            </a:r>
            <a:r>
              <a:rPr lang="zh-CN" altLang="en-US" sz="3600" dirty="0">
                <a:ln w="0"/>
                <a:solidFill>
                  <a:srgbClr val="FF0000"/>
                </a:solidFill>
                <a:effectLst>
                  <a:outerShdw blurRad="38100" dist="25400" dir="5400000" algn="ctr" rotWithShape="0">
                    <a:srgbClr val="6E747A">
                      <a:alpha val="43000"/>
                    </a:srgbClr>
                  </a:outerShdw>
                </a:effectLst>
              </a:rPr>
              <a:t>值</a:t>
            </a:r>
            <a:endParaRPr lang="en-US" altLang="zh-CN" sz="3600" dirty="0">
              <a:ln w="0"/>
              <a:solidFill>
                <a:srgbClr val="FF0000"/>
              </a:solidFill>
              <a:effectLst>
                <a:outerShdw blurRad="38100" dist="25400" dir="5400000" algn="ctr" rotWithShape="0">
                  <a:srgbClr val="6E747A">
                    <a:alpha val="43000"/>
                  </a:srgbClr>
                </a:outerShdw>
              </a:effectLst>
            </a:endParaRPr>
          </a:p>
          <a:p>
            <a:pPr algn="ctr"/>
            <a:r>
              <a:rPr lang="zh-CN" altLang="en-US" sz="3600" b="0" cap="none" spc="0" dirty="0">
                <a:ln w="0"/>
                <a:solidFill>
                  <a:srgbClr val="FF0000"/>
                </a:solidFill>
                <a:effectLst>
                  <a:outerShdw blurRad="38100" dist="25400" dir="5400000" algn="ctr" rotWithShape="0">
                    <a:srgbClr val="6E747A">
                      <a:alpha val="43000"/>
                    </a:srgbClr>
                  </a:outerShdw>
                </a:effectLst>
              </a:rPr>
              <a:t>平衡的小规模元素集</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进行匹配</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89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pic>
        <p:nvPicPr>
          <p:cNvPr id="4" name="图片 3">
            <a:extLst>
              <a:ext uri="{FF2B5EF4-FFF2-40B4-BE49-F238E27FC236}">
                <a16:creationId xmlns:a16="http://schemas.microsoft.com/office/drawing/2014/main" id="{EF10738A-5DE5-4E07-975E-195A69578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909" y="406233"/>
            <a:ext cx="2747753" cy="5556738"/>
          </a:xfrm>
          <a:prstGeom prst="rect">
            <a:avLst/>
          </a:prstGeom>
        </p:spPr>
      </p:pic>
      <p:sp>
        <p:nvSpPr>
          <p:cNvPr id="5" name="矩形 4">
            <a:extLst>
              <a:ext uri="{FF2B5EF4-FFF2-40B4-BE49-F238E27FC236}">
                <a16:creationId xmlns:a16="http://schemas.microsoft.com/office/drawing/2014/main" id="{CF3D60AF-73DA-4347-B3E5-E7E8A6CDC0DE}"/>
              </a:ext>
            </a:extLst>
          </p:cNvPr>
          <p:cNvSpPr/>
          <p:nvPr/>
        </p:nvSpPr>
        <p:spPr>
          <a:xfrm>
            <a:off x="8227631" y="4180103"/>
            <a:ext cx="3458308" cy="20254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7" name="图片 6">
            <a:extLst>
              <a:ext uri="{FF2B5EF4-FFF2-40B4-BE49-F238E27FC236}">
                <a16:creationId xmlns:a16="http://schemas.microsoft.com/office/drawing/2014/main" id="{D6F8A6F1-541C-47A3-BA20-20871B260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933" y="510289"/>
            <a:ext cx="2721513" cy="5556738"/>
          </a:xfrm>
          <a:prstGeom prst="rect">
            <a:avLst/>
          </a:prstGeom>
        </p:spPr>
      </p:pic>
      <p:sp>
        <p:nvSpPr>
          <p:cNvPr id="12" name="矩形 11">
            <a:extLst>
              <a:ext uri="{FF2B5EF4-FFF2-40B4-BE49-F238E27FC236}">
                <a16:creationId xmlns:a16="http://schemas.microsoft.com/office/drawing/2014/main" id="{7E634DD9-18DB-4B67-ABFD-307B9CDC7F02}"/>
              </a:ext>
            </a:extLst>
          </p:cNvPr>
          <p:cNvSpPr/>
          <p:nvPr/>
        </p:nvSpPr>
        <p:spPr>
          <a:xfrm>
            <a:off x="8348408" y="406233"/>
            <a:ext cx="3288500" cy="4949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矩形 12">
            <a:extLst>
              <a:ext uri="{FF2B5EF4-FFF2-40B4-BE49-F238E27FC236}">
                <a16:creationId xmlns:a16="http://schemas.microsoft.com/office/drawing/2014/main" id="{29801F7B-5925-4350-AB7A-856A55038AC1}"/>
              </a:ext>
            </a:extLst>
          </p:cNvPr>
          <p:cNvSpPr/>
          <p:nvPr/>
        </p:nvSpPr>
        <p:spPr>
          <a:xfrm>
            <a:off x="8823369" y="1010807"/>
            <a:ext cx="2403231" cy="43569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30567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2" grpId="1"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a:latin typeface="+mj-ea"/>
                <a:ea typeface="+mj-ea"/>
              </a:rPr>
              <a:t>S</a:t>
            </a:r>
            <a:r>
              <a:rPr lang="en-US" altLang="zh-CN" sz="3200" baseline="30000" dirty="0">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工具理解</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3124000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要点：</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对原测试脚本中的每个测试动作</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首先验证其在新版</a:t>
            </a:r>
            <a:r>
              <a:rPr lang="en-US" altLang="zh-CN" sz="3200" dirty="0">
                <a:latin typeface="+mj-ea"/>
                <a:ea typeface="+mj-ea"/>
              </a:rPr>
              <a:t>APP</a:t>
            </a:r>
            <a:r>
              <a:rPr lang="zh-CN" altLang="en-US" sz="3200" dirty="0">
                <a:latin typeface="+mj-ea"/>
                <a:ea typeface="+mj-ea"/>
              </a:rPr>
              <a:t>上是否保留了测试意图</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若保留了测试意图，则该测试动作保留</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若未保留测试动作，修复此测试动作</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修复测试动作的</a:t>
            </a:r>
            <a:r>
              <a:rPr lang="zh-CN" altLang="en-US" sz="3200" dirty="0">
                <a:solidFill>
                  <a:schemeClr val="accent2"/>
                </a:solidFill>
                <a:latin typeface="+mj-ea"/>
                <a:ea typeface="+mj-ea"/>
              </a:rPr>
              <a:t>关键依据</a:t>
            </a:r>
            <a:r>
              <a:rPr lang="en-US" altLang="zh-CN" sz="3200" dirty="0">
                <a:latin typeface="+mj-ea"/>
                <a:ea typeface="+mj-ea"/>
              </a:rPr>
              <a:t>——</a:t>
            </a:r>
            <a:r>
              <a:rPr lang="zh-CN" altLang="en-US" sz="3200" dirty="0">
                <a:latin typeface="+mj-ea"/>
                <a:ea typeface="+mj-ea"/>
              </a:rPr>
              <a:t>修复后的测试动作序列是否能够达到原测试动作在旧版</a:t>
            </a:r>
            <a:r>
              <a:rPr lang="en-US" altLang="zh-CN" sz="3200" dirty="0">
                <a:latin typeface="+mj-ea"/>
                <a:ea typeface="+mj-ea"/>
              </a:rPr>
              <a:t>APP</a:t>
            </a:r>
            <a:r>
              <a:rPr lang="zh-CN" altLang="en-US" sz="3200" dirty="0">
                <a:latin typeface="+mj-ea"/>
                <a:ea typeface="+mj-ea"/>
              </a:rPr>
              <a:t>上达到的测试</a:t>
            </a:r>
            <a:r>
              <a:rPr lang="zh-CN" altLang="en-US" sz="3200" dirty="0">
                <a:solidFill>
                  <a:schemeClr val="accent2"/>
                </a:solidFill>
                <a:latin typeface="+mj-ea"/>
                <a:ea typeface="+mj-ea"/>
              </a:rPr>
              <a:t>意图</a:t>
            </a:r>
            <a:r>
              <a:rPr lang="en-US" altLang="zh-CN" sz="3200" dirty="0">
                <a:latin typeface="+mj-ea"/>
                <a:ea typeface="+mj-ea"/>
              </a:rPr>
              <a:t>—</a:t>
            </a:r>
            <a:r>
              <a:rPr lang="en-US" altLang="zh-CN" sz="3200" dirty="0">
                <a:solidFill>
                  <a:srgbClr val="FF0000"/>
                </a:solidFill>
                <a:latin typeface="+mj-ea"/>
                <a:ea typeface="+mj-ea"/>
              </a:rPr>
              <a:t>CV</a:t>
            </a:r>
            <a:r>
              <a:rPr lang="zh-CN" altLang="en-US" sz="3200" dirty="0">
                <a:solidFill>
                  <a:srgbClr val="FF0000"/>
                </a:solidFill>
                <a:latin typeface="+mj-ea"/>
                <a:ea typeface="+mj-ea"/>
              </a:rPr>
              <a:t>技术</a:t>
            </a:r>
            <a:endParaRPr lang="en-US" altLang="zh-CN" sz="3200" dirty="0">
              <a:solidFill>
                <a:srgbClr val="FF0000"/>
              </a:solidFill>
              <a:latin typeface="+mj-ea"/>
              <a:ea typeface="+mj-ea"/>
            </a:endParaRPr>
          </a:p>
        </p:txBody>
      </p:sp>
      <p:cxnSp>
        <p:nvCxnSpPr>
          <p:cNvPr id="4" name="直接箭头连接符 3">
            <a:extLst>
              <a:ext uri="{FF2B5EF4-FFF2-40B4-BE49-F238E27FC236}">
                <a16:creationId xmlns:a16="http://schemas.microsoft.com/office/drawing/2014/main" id="{F88D5319-7DAF-4AAC-8A96-AB3B324CFB6D}"/>
              </a:ext>
            </a:extLst>
          </p:cNvPr>
          <p:cNvCxnSpPr/>
          <p:nvPr/>
        </p:nvCxnSpPr>
        <p:spPr>
          <a:xfrm flipH="1">
            <a:off x="10299032" y="3657600"/>
            <a:ext cx="304800" cy="20854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F4799D1-0D25-4499-81C2-1A0C07A75AA0}"/>
              </a:ext>
            </a:extLst>
          </p:cNvPr>
          <p:cNvSpPr/>
          <p:nvPr/>
        </p:nvSpPr>
        <p:spPr>
          <a:xfrm>
            <a:off x="9819002" y="1903274"/>
            <a:ext cx="1569660" cy="1754326"/>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本文</a:t>
            </a:r>
            <a:endParaRPr lang="en-US" altLang="zh-CN" sz="54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4968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类比工具创新点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75701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87798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相比类似工具创新点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2057"/>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创新性地引入了</a:t>
            </a:r>
            <a:r>
              <a:rPr lang="zh-CN" altLang="en-US" sz="3200" dirty="0">
                <a:solidFill>
                  <a:srgbClr val="FF0000"/>
                </a:solidFill>
                <a:latin typeface="+mj-ea"/>
                <a:ea typeface="+mj-ea"/>
              </a:rPr>
              <a:t>计算机视觉技术</a:t>
            </a:r>
            <a:r>
              <a:rPr lang="zh-CN" altLang="en-US" sz="3200" dirty="0">
                <a:latin typeface="+mj-ea"/>
                <a:ea typeface="+mj-ea"/>
              </a:rPr>
              <a:t>进行屏幕分析</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边缘检测</a:t>
            </a:r>
            <a:r>
              <a:rPr lang="zh-CN" altLang="en-US" sz="3200" dirty="0">
                <a:latin typeface="+mj-ea"/>
                <a:ea typeface="+mj-ea"/>
              </a:rPr>
              <a:t>（</a:t>
            </a:r>
            <a:r>
              <a:rPr lang="en-US" altLang="zh-CN" sz="3200" dirty="0">
                <a:latin typeface="+mj-ea"/>
                <a:ea typeface="+mj-ea"/>
              </a:rPr>
              <a:t>Canny</a:t>
            </a:r>
            <a:r>
              <a:rPr lang="zh-CN" altLang="en-US" sz="3200" dirty="0">
                <a:latin typeface="+mj-ea"/>
                <a:ea typeface="+mj-ea"/>
              </a:rPr>
              <a:t>）、</a:t>
            </a:r>
            <a:r>
              <a:rPr lang="zh-CN" altLang="en-US" sz="3200" dirty="0">
                <a:solidFill>
                  <a:srgbClr val="FF0000"/>
                </a:solidFill>
                <a:latin typeface="+mj-ea"/>
                <a:ea typeface="+mj-ea"/>
              </a:rPr>
              <a:t>轮廓检测</a:t>
            </a:r>
            <a:r>
              <a:rPr lang="zh-CN" altLang="en-US" sz="3200" dirty="0">
                <a:latin typeface="+mj-ea"/>
                <a:ea typeface="+mj-ea"/>
              </a:rPr>
              <a:t>（</a:t>
            </a:r>
            <a:r>
              <a:rPr lang="en-US" altLang="zh-CN" sz="3200" dirty="0">
                <a:latin typeface="+mj-ea"/>
                <a:ea typeface="+mj-ea"/>
              </a:rPr>
              <a:t>Contour Detection</a:t>
            </a:r>
            <a:r>
              <a:rPr lang="zh-CN" altLang="en-US" sz="3200" dirty="0">
                <a:latin typeface="+mj-ea"/>
                <a:ea typeface="+mj-ea"/>
              </a:rPr>
              <a:t>）、</a:t>
            </a:r>
            <a:r>
              <a:rPr lang="zh-CN" altLang="en-US" sz="3200" dirty="0">
                <a:solidFill>
                  <a:srgbClr val="FF0000"/>
                </a:solidFill>
                <a:latin typeface="+mj-ea"/>
                <a:ea typeface="+mj-ea"/>
              </a:rPr>
              <a:t>光学字符识别</a:t>
            </a:r>
            <a:r>
              <a:rPr lang="zh-CN" altLang="en-US" sz="3200" dirty="0">
                <a:latin typeface="+mj-ea"/>
                <a:ea typeface="+mj-ea"/>
              </a:rPr>
              <a:t>（</a:t>
            </a:r>
            <a:r>
              <a:rPr lang="en-US" altLang="zh-CN" sz="3200" dirty="0">
                <a:latin typeface="+mj-ea"/>
                <a:ea typeface="+mj-ea"/>
              </a:rPr>
              <a:t>OCR</a:t>
            </a:r>
            <a:r>
              <a:rPr lang="zh-CN" altLang="en-US" sz="3200" dirty="0">
                <a:latin typeface="+mj-ea"/>
                <a:ea typeface="+mj-ea"/>
              </a:rPr>
              <a:t>）、</a:t>
            </a:r>
            <a:r>
              <a:rPr lang="zh-CN" altLang="en-US" sz="3200" dirty="0">
                <a:solidFill>
                  <a:srgbClr val="FF0000"/>
                </a:solidFill>
                <a:latin typeface="+mj-ea"/>
                <a:ea typeface="+mj-ea"/>
              </a:rPr>
              <a:t>尺度不变特征变</a:t>
            </a:r>
            <a:r>
              <a:rPr lang="zh-CN" altLang="en-US" sz="3200" dirty="0">
                <a:latin typeface="+mj-ea"/>
                <a:ea typeface="+mj-ea"/>
              </a:rPr>
              <a:t>换（</a:t>
            </a:r>
            <a:r>
              <a:rPr lang="en-US" altLang="zh-CN" sz="3200" dirty="0">
                <a:latin typeface="+mj-ea"/>
                <a:ea typeface="+mj-ea"/>
              </a:rPr>
              <a:t>SIFT</a:t>
            </a:r>
            <a:r>
              <a:rPr lang="zh-CN" altLang="en-US" sz="3200" dirty="0">
                <a:latin typeface="+mj-ea"/>
                <a:ea typeface="+mj-ea"/>
              </a:rPr>
              <a:t>）等</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重点操作对象是应用某一屏幕的</a:t>
            </a:r>
            <a:r>
              <a:rPr lang="zh-CN" altLang="en-US" sz="3200" dirty="0">
                <a:solidFill>
                  <a:srgbClr val="FF0000"/>
                </a:solidFill>
                <a:latin typeface="+mj-ea"/>
                <a:ea typeface="+mj-ea"/>
              </a:rPr>
              <a:t>截图</a:t>
            </a:r>
            <a:r>
              <a:rPr lang="zh-CN" altLang="en-US" sz="3200" dirty="0">
                <a:latin typeface="+mj-ea"/>
                <a:ea typeface="+mj-ea"/>
              </a:rPr>
              <a:t>，因此可以应用于</a:t>
            </a:r>
            <a:r>
              <a:rPr lang="zh-CN" altLang="en-US" sz="3200" dirty="0">
                <a:solidFill>
                  <a:srgbClr val="FF0000"/>
                </a:solidFill>
                <a:latin typeface="+mj-ea"/>
                <a:ea typeface="+mj-ea"/>
              </a:rPr>
              <a:t>开源</a:t>
            </a:r>
            <a:r>
              <a:rPr lang="zh-CN" altLang="en-US" sz="3200" dirty="0">
                <a:latin typeface="+mj-ea"/>
                <a:ea typeface="+mj-ea"/>
              </a:rPr>
              <a:t>和闭源的应用，修复不局限于开源软件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不局限于某一框架</a:t>
            </a:r>
            <a:r>
              <a:rPr lang="zh-CN" altLang="en-US" sz="3200" dirty="0">
                <a:latin typeface="+mj-ea"/>
                <a:ea typeface="+mj-ea"/>
              </a:rPr>
              <a:t>，提供原测试脚本、旧版</a:t>
            </a:r>
            <a:r>
              <a:rPr lang="en-US" altLang="zh-CN" sz="3200" dirty="0">
                <a:latin typeface="+mj-ea"/>
                <a:ea typeface="+mj-ea"/>
              </a:rPr>
              <a:t>APP</a:t>
            </a:r>
            <a:r>
              <a:rPr lang="zh-CN" altLang="en-US" sz="3200" dirty="0">
                <a:latin typeface="+mj-ea"/>
                <a:ea typeface="+mj-ea"/>
              </a:rPr>
              <a:t>、新版</a:t>
            </a:r>
            <a:r>
              <a:rPr lang="en-US" altLang="zh-CN" sz="3200" dirty="0">
                <a:latin typeface="+mj-ea"/>
                <a:ea typeface="+mj-ea"/>
              </a:rPr>
              <a:t>APP</a:t>
            </a:r>
            <a:r>
              <a:rPr lang="zh-CN" altLang="en-US" sz="3200" dirty="0">
                <a:latin typeface="+mj-ea"/>
                <a:ea typeface="+mj-ea"/>
              </a:rPr>
              <a:t>就可以进行修复脚本</a:t>
            </a:r>
            <a:endParaRPr lang="en-US" altLang="zh-CN" sz="3200" dirty="0">
              <a:latin typeface="+mj-ea"/>
              <a:ea typeface="+mj-ea"/>
            </a:endParaRPr>
          </a:p>
        </p:txBody>
      </p:sp>
    </p:spTree>
    <p:extLst>
      <p:ext uri="{BB962C8B-B14F-4D97-AF65-F5344CB8AC3E}">
        <p14:creationId xmlns:p14="http://schemas.microsoft.com/office/powerpoint/2010/main" val="1052784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功能模块及数据流动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9116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4301177"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 </a:t>
            </a: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&amp;&amp; </a:t>
            </a: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739A5092-03F2-4D64-82F8-FC5928577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926" y="876506"/>
            <a:ext cx="6518379" cy="5679317"/>
          </a:xfrm>
          <a:prstGeom prst="rect">
            <a:avLst/>
          </a:prstGeom>
        </p:spPr>
      </p:pic>
      <p:sp>
        <p:nvSpPr>
          <p:cNvPr id="5" name="椭圆 4">
            <a:extLst>
              <a:ext uri="{FF2B5EF4-FFF2-40B4-BE49-F238E27FC236}">
                <a16:creationId xmlns:a16="http://schemas.microsoft.com/office/drawing/2014/main" id="{9F887C74-8E96-4CEC-9CFB-EB230E1A330A}"/>
              </a:ext>
            </a:extLst>
          </p:cNvPr>
          <p:cNvSpPr/>
          <p:nvPr/>
        </p:nvSpPr>
        <p:spPr>
          <a:xfrm>
            <a:off x="3122926"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0" name="椭圆 9">
            <a:extLst>
              <a:ext uri="{FF2B5EF4-FFF2-40B4-BE49-F238E27FC236}">
                <a16:creationId xmlns:a16="http://schemas.microsoft.com/office/drawing/2014/main" id="{01D97E1F-A2E4-48D0-AC9A-6C7501DC90B8}"/>
              </a:ext>
            </a:extLst>
          </p:cNvPr>
          <p:cNvSpPr/>
          <p:nvPr/>
        </p:nvSpPr>
        <p:spPr>
          <a:xfrm>
            <a:off x="6526871"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55163A46-D577-4235-9CEC-44B84D560842}"/>
              </a:ext>
            </a:extLst>
          </p:cNvPr>
          <p:cNvSpPr/>
          <p:nvPr/>
        </p:nvSpPr>
        <p:spPr>
          <a:xfrm>
            <a:off x="4261384" y="2032508"/>
            <a:ext cx="725395" cy="461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9AFA43A-49A0-45B5-AB39-A16F35D4B8AF}"/>
              </a:ext>
            </a:extLst>
          </p:cNvPr>
          <p:cNvSpPr/>
          <p:nvPr/>
        </p:nvSpPr>
        <p:spPr>
          <a:xfrm>
            <a:off x="4914187" y="2967086"/>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0FF7B658-5D77-4988-8A68-C82991960778}"/>
              </a:ext>
            </a:extLst>
          </p:cNvPr>
          <p:cNvSpPr/>
          <p:nvPr/>
        </p:nvSpPr>
        <p:spPr>
          <a:xfrm>
            <a:off x="5671718" y="3555600"/>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50C6C829-86A1-4707-BEEE-05EA812DCE05}"/>
              </a:ext>
            </a:extLst>
          </p:cNvPr>
          <p:cNvSpPr/>
          <p:nvPr/>
        </p:nvSpPr>
        <p:spPr>
          <a:xfrm>
            <a:off x="7828472" y="3088312"/>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6" name="椭圆 15">
            <a:extLst>
              <a:ext uri="{FF2B5EF4-FFF2-40B4-BE49-F238E27FC236}">
                <a16:creationId xmlns:a16="http://schemas.microsoft.com/office/drawing/2014/main" id="{FA16CF24-4196-4515-821E-8AB151DC2FC4}"/>
              </a:ext>
            </a:extLst>
          </p:cNvPr>
          <p:cNvSpPr/>
          <p:nvPr/>
        </p:nvSpPr>
        <p:spPr>
          <a:xfrm>
            <a:off x="4276382" y="4446418"/>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7" name="椭圆 16">
            <a:extLst>
              <a:ext uri="{FF2B5EF4-FFF2-40B4-BE49-F238E27FC236}">
                <a16:creationId xmlns:a16="http://schemas.microsoft.com/office/drawing/2014/main" id="{F67E206A-51E4-4D75-95A5-31EF417BEC79}"/>
              </a:ext>
            </a:extLst>
          </p:cNvPr>
          <p:cNvSpPr/>
          <p:nvPr/>
        </p:nvSpPr>
        <p:spPr>
          <a:xfrm>
            <a:off x="5784429" y="441304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17570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13"/>
                                        </p:tgtEl>
                                      </p:cBhvr>
                                    </p:animEffect>
                                    <p:animScale>
                                      <p:cBhvr>
                                        <p:cTn id="38" dur="250" autoRev="1" fill="hold"/>
                                        <p:tgtEl>
                                          <p:spTgt spid="1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2" grpId="1" animBg="1"/>
      <p:bldP spid="13" grpId="0" animBg="1"/>
      <p:bldP spid="13" grpId="1" animBg="1"/>
      <p:bldP spid="14" grpId="0" animBg="1"/>
      <p:bldP spid="16"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只需要提供应用屏幕截图即可，示例：</a:t>
            </a:r>
            <a:endParaRPr lang="en-US" altLang="zh-CN" sz="3200" dirty="0">
              <a:latin typeface="+mj-ea"/>
              <a:ea typeface="+mj-ea"/>
            </a:endParaRPr>
          </a:p>
        </p:txBody>
      </p:sp>
      <p:pic>
        <p:nvPicPr>
          <p:cNvPr id="6" name="图片 5">
            <a:extLst>
              <a:ext uri="{FF2B5EF4-FFF2-40B4-BE49-F238E27FC236}">
                <a16:creationId xmlns:a16="http://schemas.microsoft.com/office/drawing/2014/main" id="{AC1033BE-5269-4128-BB45-831839E4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96" y="2042642"/>
            <a:ext cx="1828241" cy="3732871"/>
          </a:xfrm>
          <a:prstGeom prst="rect">
            <a:avLst/>
          </a:prstGeom>
        </p:spPr>
      </p:pic>
      <p:pic>
        <p:nvPicPr>
          <p:cNvPr id="11" name="图片 10">
            <a:extLst>
              <a:ext uri="{FF2B5EF4-FFF2-40B4-BE49-F238E27FC236}">
                <a16:creationId xmlns:a16="http://schemas.microsoft.com/office/drawing/2014/main" id="{59F90AFF-C571-4DA5-B083-E4A233858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6231" y="2042642"/>
            <a:ext cx="1845869" cy="3732871"/>
          </a:xfrm>
          <a:prstGeom prst="rect">
            <a:avLst/>
          </a:prstGeom>
        </p:spPr>
      </p:pic>
      <p:pic>
        <p:nvPicPr>
          <p:cNvPr id="13" name="图片 12">
            <a:extLst>
              <a:ext uri="{FF2B5EF4-FFF2-40B4-BE49-F238E27FC236}">
                <a16:creationId xmlns:a16="http://schemas.microsoft.com/office/drawing/2014/main" id="{C09534C5-3E21-46CE-BC27-1964016BA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921" y="2042641"/>
            <a:ext cx="1849312" cy="3732871"/>
          </a:xfrm>
          <a:prstGeom prst="rect">
            <a:avLst/>
          </a:prstGeom>
        </p:spPr>
      </p:pic>
      <p:pic>
        <p:nvPicPr>
          <p:cNvPr id="18" name="图片 17">
            <a:extLst>
              <a:ext uri="{FF2B5EF4-FFF2-40B4-BE49-F238E27FC236}">
                <a16:creationId xmlns:a16="http://schemas.microsoft.com/office/drawing/2014/main" id="{6FA2ACC6-0FE9-4CC9-9ED9-D1F2A715B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784" y="2042641"/>
            <a:ext cx="1869898" cy="3732871"/>
          </a:xfrm>
          <a:prstGeom prst="rect">
            <a:avLst/>
          </a:prstGeom>
        </p:spPr>
      </p:pic>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sp>
        <p:nvSpPr>
          <p:cNvPr id="22" name="椭圆 21">
            <a:extLst>
              <a:ext uri="{FF2B5EF4-FFF2-40B4-BE49-F238E27FC236}">
                <a16:creationId xmlns:a16="http://schemas.microsoft.com/office/drawing/2014/main" id="{E43A52DD-E80D-4F7D-B1CA-3D8FA97FCA23}"/>
              </a:ext>
            </a:extLst>
          </p:cNvPr>
          <p:cNvSpPr/>
          <p:nvPr/>
        </p:nvSpPr>
        <p:spPr>
          <a:xfrm>
            <a:off x="743996" y="1844169"/>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EE363581-1620-4903-A5B3-860C8E571A24}"/>
              </a:ext>
            </a:extLst>
          </p:cNvPr>
          <p:cNvSpPr/>
          <p:nvPr/>
        </p:nvSpPr>
        <p:spPr>
          <a:xfrm>
            <a:off x="6676920" y="1850573"/>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6" name="直接箭头连接符 25">
            <a:extLst>
              <a:ext uri="{FF2B5EF4-FFF2-40B4-BE49-F238E27FC236}">
                <a16:creationId xmlns:a16="http://schemas.microsoft.com/office/drawing/2014/main" id="{638995FD-5334-492C-A641-A28030F7228F}"/>
              </a:ext>
            </a:extLst>
          </p:cNvPr>
          <p:cNvCxnSpPr>
            <a:stCxn id="22" idx="7"/>
          </p:cNvCxnSpPr>
          <p:nvPr/>
        </p:nvCxnSpPr>
        <p:spPr>
          <a:xfrm flipV="1">
            <a:off x="2304497" y="886952"/>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5A91DF-3244-4F12-92B8-B125E38B4557}"/>
              </a:ext>
            </a:extLst>
          </p:cNvPr>
          <p:cNvCxnSpPr>
            <a:stCxn id="24" idx="1"/>
          </p:cNvCxnSpPr>
          <p:nvPr/>
        </p:nvCxnSpPr>
        <p:spPr>
          <a:xfrm flipH="1" flipV="1">
            <a:off x="5015060" y="886952"/>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1F3642-746E-4F2D-87B4-987588FA77EA}"/>
              </a:ext>
            </a:extLst>
          </p:cNvPr>
          <p:cNvSpPr txBox="1"/>
          <p:nvPr/>
        </p:nvSpPr>
        <p:spPr>
          <a:xfrm>
            <a:off x="3939730" y="460689"/>
            <a:ext cx="2154390" cy="369332"/>
          </a:xfrm>
          <a:prstGeom prst="rect">
            <a:avLst/>
          </a:prstGeom>
          <a:noFill/>
        </p:spPr>
        <p:txBody>
          <a:bodyPr wrap="square" rtlCol="0">
            <a:spAutoFit/>
          </a:bodyPr>
          <a:lstStyle/>
          <a:p>
            <a:r>
              <a:rPr lang="en-US" altLang="zh-CN" dirty="0">
                <a:solidFill>
                  <a:srgbClr val="FF0000"/>
                </a:solidFill>
              </a:rPr>
              <a:t>Textual Elements</a:t>
            </a:r>
            <a:endParaRPr lang="zh-CN" altLang="en-US" dirty="0">
              <a:solidFill>
                <a:srgbClr val="FF0000"/>
              </a:solidFill>
            </a:endParaRPr>
          </a:p>
        </p:txBody>
      </p:sp>
    </p:spTree>
    <p:extLst>
      <p:ext uri="{BB962C8B-B14F-4D97-AF65-F5344CB8AC3E}">
        <p14:creationId xmlns:p14="http://schemas.microsoft.com/office/powerpoint/2010/main" val="11294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输出分析</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轮廓检测示例：</a:t>
            </a:r>
            <a:endParaRPr lang="en-US" altLang="zh-CN" sz="3200" dirty="0">
              <a:latin typeface="+mj-ea"/>
              <a:ea typeface="+mj-ea"/>
            </a:endParaRPr>
          </a:p>
        </p:txBody>
      </p:sp>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pic>
        <p:nvPicPr>
          <p:cNvPr id="4" name="图片 3">
            <a:extLst>
              <a:ext uri="{FF2B5EF4-FFF2-40B4-BE49-F238E27FC236}">
                <a16:creationId xmlns:a16="http://schemas.microsoft.com/office/drawing/2014/main" id="{9CCAEF33-4054-4FD7-8B9B-70019F063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1742480"/>
            <a:ext cx="2080919" cy="4112611"/>
          </a:xfrm>
          <a:prstGeom prst="rect">
            <a:avLst/>
          </a:prstGeom>
        </p:spPr>
      </p:pic>
      <p:pic>
        <p:nvPicPr>
          <p:cNvPr id="7" name="图片 6">
            <a:extLst>
              <a:ext uri="{FF2B5EF4-FFF2-40B4-BE49-F238E27FC236}">
                <a16:creationId xmlns:a16="http://schemas.microsoft.com/office/drawing/2014/main" id="{C31903A8-027F-4AAE-B49E-6AB2E310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381" y="1742479"/>
            <a:ext cx="2080919" cy="4112611"/>
          </a:xfrm>
          <a:prstGeom prst="rect">
            <a:avLst/>
          </a:prstGeom>
        </p:spPr>
      </p:pic>
      <p:pic>
        <p:nvPicPr>
          <p:cNvPr id="14" name="图片 13">
            <a:extLst>
              <a:ext uri="{FF2B5EF4-FFF2-40B4-BE49-F238E27FC236}">
                <a16:creationId xmlns:a16="http://schemas.microsoft.com/office/drawing/2014/main" id="{4BC5985B-32DA-4D19-BD07-181E3665B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09" y="1743222"/>
            <a:ext cx="2080543" cy="4111868"/>
          </a:xfrm>
          <a:prstGeom prst="rect">
            <a:avLst/>
          </a:prstGeom>
        </p:spPr>
      </p:pic>
      <p:pic>
        <p:nvPicPr>
          <p:cNvPr id="16" name="图片 15">
            <a:extLst>
              <a:ext uri="{FF2B5EF4-FFF2-40B4-BE49-F238E27FC236}">
                <a16:creationId xmlns:a16="http://schemas.microsoft.com/office/drawing/2014/main" id="{84E31CD5-D44F-414E-839F-232EDC6DB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0212" y="1742479"/>
            <a:ext cx="2080919" cy="4112612"/>
          </a:xfrm>
          <a:prstGeom prst="rect">
            <a:avLst/>
          </a:prstGeom>
        </p:spPr>
      </p:pic>
      <p:sp>
        <p:nvSpPr>
          <p:cNvPr id="22" name="椭圆 21">
            <a:extLst>
              <a:ext uri="{FF2B5EF4-FFF2-40B4-BE49-F238E27FC236}">
                <a16:creationId xmlns:a16="http://schemas.microsoft.com/office/drawing/2014/main" id="{9D54E5D4-6BDC-44A5-8149-BE46730B5F33}"/>
              </a:ext>
            </a:extLst>
          </p:cNvPr>
          <p:cNvSpPr/>
          <p:nvPr/>
        </p:nvSpPr>
        <p:spPr>
          <a:xfrm>
            <a:off x="550253" y="1716352"/>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59673180-D93C-4049-850C-6261F2839BC7}"/>
              </a:ext>
            </a:extLst>
          </p:cNvPr>
          <p:cNvSpPr/>
          <p:nvPr/>
        </p:nvSpPr>
        <p:spPr>
          <a:xfrm>
            <a:off x="6483177" y="1722756"/>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4" name="直接箭头连接符 23">
            <a:extLst>
              <a:ext uri="{FF2B5EF4-FFF2-40B4-BE49-F238E27FC236}">
                <a16:creationId xmlns:a16="http://schemas.microsoft.com/office/drawing/2014/main" id="{4C9C8B3D-99FF-4B85-8FDE-5AD92FE26536}"/>
              </a:ext>
            </a:extLst>
          </p:cNvPr>
          <p:cNvCxnSpPr>
            <a:stCxn id="22" idx="7"/>
          </p:cNvCxnSpPr>
          <p:nvPr/>
        </p:nvCxnSpPr>
        <p:spPr>
          <a:xfrm flipV="1">
            <a:off x="2110754" y="759135"/>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66E1C5D-B62F-4C7D-8A01-FD5B74484972}"/>
              </a:ext>
            </a:extLst>
          </p:cNvPr>
          <p:cNvCxnSpPr>
            <a:stCxn id="23" idx="1"/>
          </p:cNvCxnSpPr>
          <p:nvPr/>
        </p:nvCxnSpPr>
        <p:spPr>
          <a:xfrm flipH="1" flipV="1">
            <a:off x="4821317" y="759135"/>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3D5169-B98B-48BF-B670-B749A57471BF}"/>
              </a:ext>
            </a:extLst>
          </p:cNvPr>
          <p:cNvSpPr txBox="1"/>
          <p:nvPr/>
        </p:nvSpPr>
        <p:spPr>
          <a:xfrm>
            <a:off x="2510298" y="394429"/>
            <a:ext cx="8810834" cy="369332"/>
          </a:xfrm>
          <a:prstGeom prst="rect">
            <a:avLst/>
          </a:prstGeom>
          <a:noFill/>
        </p:spPr>
        <p:txBody>
          <a:bodyPr wrap="square" rtlCol="0">
            <a:spAutoFit/>
          </a:bodyPr>
          <a:lstStyle/>
          <a:p>
            <a:r>
              <a:rPr lang="zh-CN" altLang="en-US" dirty="0">
                <a:solidFill>
                  <a:srgbClr val="FF0000"/>
                </a:solidFill>
              </a:rPr>
              <a:t>将轮廓位置与</a:t>
            </a:r>
            <a:r>
              <a:rPr lang="en-US" altLang="zh-CN" dirty="0">
                <a:solidFill>
                  <a:srgbClr val="FF0000"/>
                </a:solidFill>
              </a:rPr>
              <a:t>OCR</a:t>
            </a:r>
            <a:r>
              <a:rPr lang="zh-CN" altLang="en-US" dirty="0">
                <a:solidFill>
                  <a:srgbClr val="FF0000"/>
                </a:solidFill>
              </a:rPr>
              <a:t>识别出的文字位置进行比较，若接近，说明确实是文本元素</a:t>
            </a:r>
          </a:p>
        </p:txBody>
      </p:sp>
    </p:spTree>
    <p:extLst>
      <p:ext uri="{BB962C8B-B14F-4D97-AF65-F5344CB8AC3E}">
        <p14:creationId xmlns:p14="http://schemas.microsoft.com/office/powerpoint/2010/main" val="56591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316900"/>
            <a:ext cx="11329485" cy="2224199"/>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硬件条件不足：</a:t>
            </a:r>
            <a:r>
              <a:rPr lang="en-US" altLang="zh-CN" sz="3200" dirty="0">
                <a:latin typeface="+mj-ea"/>
                <a:ea typeface="+mj-ea"/>
              </a:rPr>
              <a:t>GPU</a:t>
            </a:r>
            <a:r>
              <a:rPr lang="zh-CN" altLang="en-US" sz="3200" dirty="0">
                <a:latin typeface="+mj-ea"/>
                <a:ea typeface="+mj-ea"/>
              </a:rPr>
              <a:t>上运行 </a:t>
            </a:r>
            <a:r>
              <a:rPr lang="en-US" altLang="zh-CN" sz="3200" dirty="0">
                <a:latin typeface="+mj-ea"/>
                <a:ea typeface="+mj-ea"/>
              </a:rPr>
              <a:t>vs.</a:t>
            </a:r>
            <a:r>
              <a:rPr lang="zh-CN" altLang="en-US" sz="3200" dirty="0">
                <a:latin typeface="+mj-ea"/>
                <a:ea typeface="+mj-ea"/>
              </a:rPr>
              <a:t> </a:t>
            </a:r>
            <a:r>
              <a:rPr lang="en-US" altLang="zh-CN" sz="3200" dirty="0">
                <a:latin typeface="+mj-ea"/>
                <a:ea typeface="+mj-ea"/>
              </a:rPr>
              <a:t>CPU</a:t>
            </a:r>
            <a:r>
              <a:rPr lang="zh-CN" altLang="en-US" sz="3200" dirty="0">
                <a:latin typeface="+mj-ea"/>
                <a:ea typeface="+mj-ea"/>
              </a:rPr>
              <a:t>上运行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深色图转换</a:t>
            </a:r>
            <a:r>
              <a:rPr lang="en-US" altLang="zh-CN" sz="3200" dirty="0">
                <a:latin typeface="+mj-ea"/>
                <a:ea typeface="+mj-ea"/>
              </a:rPr>
              <a:t>——</a:t>
            </a:r>
            <a:r>
              <a:rPr lang="zh-CN" altLang="en-US" sz="3200" dirty="0">
                <a:latin typeface="+mj-ea"/>
                <a:ea typeface="+mj-ea"/>
              </a:rPr>
              <a:t>像素点操作，高分辨率图片跑很久</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涉及像素点操作的过程耗时</a:t>
            </a:r>
            <a:endParaRPr lang="en-US" altLang="zh-CN" sz="3200" dirty="0">
              <a:latin typeface="+mj-ea"/>
              <a:ea typeface="+mj-ea"/>
            </a:endParaRPr>
          </a:p>
        </p:txBody>
      </p:sp>
    </p:spTree>
    <p:extLst>
      <p:ext uri="{BB962C8B-B14F-4D97-AF65-F5344CB8AC3E}">
        <p14:creationId xmlns:p14="http://schemas.microsoft.com/office/powerpoint/2010/main" val="3498788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应用选取及相关理由见“应用列表</a:t>
            </a:r>
            <a:r>
              <a:rPr lang="en-US" altLang="zh-CN" sz="3200" dirty="0">
                <a:latin typeface="+mj-ea"/>
                <a:ea typeface="+mj-ea"/>
              </a:rPr>
              <a:t>.md</a:t>
            </a:r>
            <a:r>
              <a:rPr lang="zh-CN" altLang="en-US" sz="3200" dirty="0">
                <a:latin typeface="+mj-ea"/>
                <a:ea typeface="+mj-ea"/>
              </a:rPr>
              <a:t>”或根目录下</a:t>
            </a:r>
            <a:r>
              <a:rPr lang="en-US" altLang="zh-CN" sz="3200" dirty="0" err="1">
                <a:latin typeface="+mj-ea"/>
                <a:ea typeface="+mj-ea"/>
              </a:rPr>
              <a:t>apk</a:t>
            </a:r>
            <a:r>
              <a:rPr lang="zh-CN" altLang="en-US" sz="3200" dirty="0">
                <a:latin typeface="+mj-ea"/>
                <a:ea typeface="+mj-ea"/>
              </a:rPr>
              <a:t>文件夹中的“</a:t>
            </a:r>
            <a:r>
              <a:rPr lang="en-US" altLang="zh-CN" sz="3200" dirty="0">
                <a:latin typeface="+mj-ea"/>
                <a:ea typeface="+mj-ea"/>
              </a:rPr>
              <a:t>APK List.md</a:t>
            </a:r>
            <a:r>
              <a:rPr lang="zh-CN" altLang="en-US" sz="3200" dirty="0">
                <a:latin typeface="+mj-ea"/>
                <a:ea typeface="+mj-ea"/>
              </a:rPr>
              <a:t>”文件</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测试脚本：</a:t>
            </a:r>
            <a:endParaRPr lang="en-US" altLang="zh-CN" sz="3200" dirty="0">
              <a:latin typeface="+mj-ea"/>
              <a:ea typeface="+mj-ea"/>
            </a:endParaRPr>
          </a:p>
          <a:p>
            <a:pPr marL="1371600" lvl="2" indent="-457200">
              <a:lnSpc>
                <a:spcPct val="150000"/>
              </a:lnSpc>
              <a:buSzPct val="100000"/>
              <a:buFont typeface="Wingdings" panose="05000000000000000000" pitchFamily="2" charset="2"/>
              <a:buChar char="u"/>
            </a:pPr>
            <a:r>
              <a:rPr lang="zh-CN" altLang="en-US" sz="3200" dirty="0">
                <a:latin typeface="+mj-ea"/>
                <a:ea typeface="+mj-ea"/>
              </a:rPr>
              <a:t>安装 </a:t>
            </a:r>
            <a:r>
              <a:rPr lang="en-US" altLang="zh-CN" sz="3200" dirty="0">
                <a:latin typeface="+mj-ea"/>
                <a:ea typeface="+mj-ea"/>
              </a:rPr>
              <a:t>Appium </a:t>
            </a:r>
            <a:r>
              <a:rPr lang="zh-CN" altLang="en-US" sz="3200" dirty="0">
                <a:latin typeface="+mj-ea"/>
                <a:ea typeface="+mj-ea"/>
              </a:rPr>
              <a:t>和 </a:t>
            </a:r>
            <a:r>
              <a:rPr lang="en-US" altLang="zh-CN" sz="3200" dirty="0">
                <a:latin typeface="+mj-ea"/>
                <a:ea typeface="+mj-ea"/>
              </a:rPr>
              <a:t>Appium Python Client library</a:t>
            </a:r>
          </a:p>
          <a:p>
            <a:pPr marL="1371600" lvl="2" indent="-457200">
              <a:lnSpc>
                <a:spcPct val="150000"/>
              </a:lnSpc>
              <a:buSzPct val="100000"/>
              <a:buFont typeface="Wingdings" panose="05000000000000000000" pitchFamily="2" charset="2"/>
              <a:buChar char="u"/>
            </a:pPr>
            <a:r>
              <a:rPr lang="zh-CN" altLang="en-US" sz="3200" dirty="0">
                <a:latin typeface="+mj-ea"/>
                <a:ea typeface="+mj-ea"/>
              </a:rPr>
              <a:t>基于 </a:t>
            </a:r>
            <a:r>
              <a:rPr lang="en-US" altLang="zh-CN" sz="3200" dirty="0">
                <a:latin typeface="+mj-ea"/>
                <a:ea typeface="+mj-ea"/>
              </a:rPr>
              <a:t>Appium Python Client library </a:t>
            </a:r>
            <a:r>
              <a:rPr lang="zh-CN" altLang="en-US" sz="3200" dirty="0">
                <a:latin typeface="+mj-ea"/>
                <a:ea typeface="+mj-ea"/>
              </a:rPr>
              <a:t>编写</a:t>
            </a:r>
            <a:endParaRPr lang="en-US" altLang="zh-CN" sz="3200" dirty="0">
              <a:latin typeface="+mj-ea"/>
              <a:ea typeface="+mj-ea"/>
            </a:endParaRPr>
          </a:p>
        </p:txBody>
      </p:sp>
    </p:spTree>
    <p:extLst>
      <p:ext uri="{BB962C8B-B14F-4D97-AF65-F5344CB8AC3E}">
        <p14:creationId xmlns:p14="http://schemas.microsoft.com/office/powerpoint/2010/main" val="481220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p>
        </p:txBody>
      </p:sp>
      <p:pic>
        <p:nvPicPr>
          <p:cNvPr id="4" name="图片 3">
            <a:extLst>
              <a:ext uri="{FF2B5EF4-FFF2-40B4-BE49-F238E27FC236}">
                <a16:creationId xmlns:a16="http://schemas.microsoft.com/office/drawing/2014/main" id="{9EC5A42A-B90C-42F2-B264-6D4A9AC209EA}"/>
              </a:ext>
            </a:extLst>
          </p:cNvPr>
          <p:cNvPicPr>
            <a:picLocks noChangeAspect="1"/>
          </p:cNvPicPr>
          <p:nvPr/>
        </p:nvPicPr>
        <p:blipFill>
          <a:blip r:embed="rId5"/>
          <a:stretch>
            <a:fillRect/>
          </a:stretch>
        </p:blipFill>
        <p:spPr>
          <a:xfrm>
            <a:off x="1806393" y="2451337"/>
            <a:ext cx="8575454" cy="3511633"/>
          </a:xfrm>
          <a:prstGeom prst="rect">
            <a:avLst/>
          </a:prstGeom>
        </p:spPr>
      </p:pic>
      <p:sp>
        <p:nvSpPr>
          <p:cNvPr id="6" name="椭圆 5">
            <a:extLst>
              <a:ext uri="{FF2B5EF4-FFF2-40B4-BE49-F238E27FC236}">
                <a16:creationId xmlns:a16="http://schemas.microsoft.com/office/drawing/2014/main" id="{7C96E3AC-2CDC-4485-BEC0-9026DFD31B76}"/>
              </a:ext>
            </a:extLst>
          </p:cNvPr>
          <p:cNvSpPr/>
          <p:nvPr/>
        </p:nvSpPr>
        <p:spPr>
          <a:xfrm>
            <a:off x="1536569" y="2658359"/>
            <a:ext cx="2601798" cy="2733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C0DD4D7F-B74A-4A26-B826-514E11750574}"/>
              </a:ext>
            </a:extLst>
          </p:cNvPr>
          <p:cNvSpPr/>
          <p:nvPr/>
        </p:nvSpPr>
        <p:spPr>
          <a:xfrm>
            <a:off x="1591714" y="3189218"/>
            <a:ext cx="1327609" cy="479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AA2A7497-1C0F-453E-A0B9-9C7B158F3DD4}"/>
              </a:ext>
            </a:extLst>
          </p:cNvPr>
          <p:cNvSpPr/>
          <p:nvPr/>
        </p:nvSpPr>
        <p:spPr>
          <a:xfrm>
            <a:off x="1591714" y="4145206"/>
            <a:ext cx="913071" cy="3286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182C41D9-69FF-427E-BABE-DD03F6A40F20}"/>
              </a:ext>
            </a:extLst>
          </p:cNvPr>
          <p:cNvSpPr/>
          <p:nvPr/>
        </p:nvSpPr>
        <p:spPr>
          <a:xfrm>
            <a:off x="1591714" y="4937607"/>
            <a:ext cx="5695206" cy="74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948E5D8C-2B98-4D92-879C-650117C44192}"/>
              </a:ext>
            </a:extLst>
          </p:cNvPr>
          <p:cNvSpPr txBox="1"/>
          <p:nvPr/>
        </p:nvSpPr>
        <p:spPr>
          <a:xfrm>
            <a:off x="4355184" y="2573518"/>
            <a:ext cx="1866507" cy="369332"/>
          </a:xfrm>
          <a:prstGeom prst="rect">
            <a:avLst/>
          </a:prstGeom>
          <a:noFill/>
        </p:spPr>
        <p:txBody>
          <a:bodyPr wrap="square" rtlCol="0">
            <a:spAutoFit/>
          </a:bodyPr>
          <a:lstStyle/>
          <a:p>
            <a:r>
              <a:rPr lang="zh-CN" altLang="en-US" dirty="0">
                <a:solidFill>
                  <a:srgbClr val="FF0000"/>
                </a:solidFill>
              </a:rPr>
              <a:t>调</a:t>
            </a:r>
            <a:r>
              <a:rPr lang="en-US" altLang="zh-CN" dirty="0" err="1">
                <a:solidFill>
                  <a:srgbClr val="FF0000"/>
                </a:solidFill>
              </a:rPr>
              <a:t>webdriver</a:t>
            </a:r>
            <a:endParaRPr lang="zh-CN" altLang="en-US" dirty="0">
              <a:solidFill>
                <a:srgbClr val="FF0000"/>
              </a:solidFill>
            </a:endParaRPr>
          </a:p>
        </p:txBody>
      </p:sp>
      <p:sp>
        <p:nvSpPr>
          <p:cNvPr id="16" name="文本框 15">
            <a:extLst>
              <a:ext uri="{FF2B5EF4-FFF2-40B4-BE49-F238E27FC236}">
                <a16:creationId xmlns:a16="http://schemas.microsoft.com/office/drawing/2014/main" id="{BD65848D-34A5-4359-86E9-7632FC0176C8}"/>
              </a:ext>
            </a:extLst>
          </p:cNvPr>
          <p:cNvSpPr txBox="1"/>
          <p:nvPr/>
        </p:nvSpPr>
        <p:spPr>
          <a:xfrm>
            <a:off x="370231" y="3671556"/>
            <a:ext cx="2332676" cy="369332"/>
          </a:xfrm>
          <a:prstGeom prst="rect">
            <a:avLst/>
          </a:prstGeom>
          <a:noFill/>
        </p:spPr>
        <p:txBody>
          <a:bodyPr wrap="square" rtlCol="0">
            <a:spAutoFit/>
          </a:bodyPr>
          <a:lstStyle/>
          <a:p>
            <a:r>
              <a:rPr lang="zh-CN" altLang="en-US" dirty="0">
                <a:solidFill>
                  <a:srgbClr val="FF0000"/>
                </a:solidFill>
              </a:rPr>
              <a:t>启动设备需要的参数</a:t>
            </a:r>
          </a:p>
        </p:txBody>
      </p:sp>
      <p:sp>
        <p:nvSpPr>
          <p:cNvPr id="17" name="文本框 16">
            <a:extLst>
              <a:ext uri="{FF2B5EF4-FFF2-40B4-BE49-F238E27FC236}">
                <a16:creationId xmlns:a16="http://schemas.microsoft.com/office/drawing/2014/main" id="{90A6AD17-60A4-4299-89A1-2EFA5252933F}"/>
              </a:ext>
            </a:extLst>
          </p:cNvPr>
          <p:cNvSpPr txBox="1"/>
          <p:nvPr/>
        </p:nvSpPr>
        <p:spPr>
          <a:xfrm>
            <a:off x="441932" y="5099201"/>
            <a:ext cx="1364460" cy="369332"/>
          </a:xfrm>
          <a:prstGeom prst="rect">
            <a:avLst/>
          </a:prstGeom>
          <a:noFill/>
        </p:spPr>
        <p:txBody>
          <a:bodyPr wrap="square" rtlCol="0">
            <a:spAutoFit/>
          </a:bodyPr>
          <a:lstStyle/>
          <a:p>
            <a:r>
              <a:rPr lang="zh-CN" altLang="en-US" dirty="0">
                <a:solidFill>
                  <a:srgbClr val="FF0000"/>
                </a:solidFill>
              </a:rPr>
              <a:t>测试动作</a:t>
            </a:r>
          </a:p>
        </p:txBody>
      </p:sp>
    </p:spTree>
    <p:extLst>
      <p:ext uri="{BB962C8B-B14F-4D97-AF65-F5344CB8AC3E}">
        <p14:creationId xmlns:p14="http://schemas.microsoft.com/office/powerpoint/2010/main" val="132543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7"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77958"/>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简单调用</a:t>
            </a:r>
            <a:r>
              <a:rPr lang="en-US" altLang="zh-CN" sz="3200" dirty="0">
                <a:latin typeface="+mj-ea"/>
                <a:ea typeface="+mj-ea"/>
              </a:rPr>
              <a:t>cv2.findContours()</a:t>
            </a:r>
            <a:r>
              <a:rPr lang="zh-CN" altLang="en-US" sz="3200" dirty="0">
                <a:latin typeface="+mj-ea"/>
                <a:ea typeface="+mj-ea"/>
              </a:rPr>
              <a:t>：</a:t>
            </a:r>
            <a:endParaRPr lang="en-US" altLang="zh-CN" sz="3200" dirty="0">
              <a:latin typeface="+mj-ea"/>
              <a:ea typeface="+mj-ea"/>
            </a:endParaRPr>
          </a:p>
          <a:p>
            <a:pPr lvl="1">
              <a:lnSpc>
                <a:spcPct val="150000"/>
              </a:lnSpc>
              <a:buSzPct val="100000"/>
            </a:pPr>
            <a:r>
              <a:rPr lang="en-US" altLang="zh-CN" sz="3200" dirty="0">
                <a:latin typeface="+mj-ea"/>
                <a:ea typeface="+mj-ea"/>
              </a:rPr>
              <a:t>	</a:t>
            </a:r>
            <a:r>
              <a:rPr lang="zh-CN" altLang="en-US" sz="3200" dirty="0">
                <a:latin typeface="+mj-ea"/>
                <a:ea typeface="+mj-ea"/>
              </a:rPr>
              <a:t>只会识别简单图形的轮廓，在</a:t>
            </a:r>
            <a:r>
              <a:rPr lang="en-US" altLang="zh-CN" sz="3200" dirty="0">
                <a:latin typeface="+mj-ea"/>
                <a:ea typeface="+mj-ea"/>
              </a:rPr>
              <a:t>APP</a:t>
            </a:r>
            <a:r>
              <a:rPr lang="zh-CN" altLang="en-US" sz="3200" dirty="0">
                <a:latin typeface="+mj-ea"/>
                <a:ea typeface="+mj-ea"/>
              </a:rPr>
              <a:t>截图中体现为只会识别</a:t>
            </a:r>
            <a:r>
              <a:rPr lang="en-US" altLang="zh-CN" sz="3200" dirty="0">
                <a:latin typeface="+mj-ea"/>
                <a:ea typeface="+mj-ea"/>
              </a:rPr>
              <a:t>	</a:t>
            </a:r>
            <a:r>
              <a:rPr lang="zh-CN" altLang="en-US" sz="3200" dirty="0">
                <a:latin typeface="+mj-ea"/>
                <a:ea typeface="+mj-ea"/>
              </a:rPr>
              <a:t>最外层一圈矩形框</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调整：找到最小外接矩形、找到最贴合图形轮廓的近似凸多边形</a:t>
            </a:r>
            <a:endParaRPr lang="en-US" altLang="zh-CN" sz="3200" dirty="0">
              <a:latin typeface="+mj-ea"/>
              <a:ea typeface="+mj-ea"/>
            </a:endParaRPr>
          </a:p>
        </p:txBody>
      </p:sp>
    </p:spTree>
    <p:extLst>
      <p:ext uri="{BB962C8B-B14F-4D97-AF65-F5344CB8AC3E}">
        <p14:creationId xmlns:p14="http://schemas.microsoft.com/office/powerpoint/2010/main" val="2283650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492B528C-412B-42EC-9B83-7D34B6087C42}"/>
              </a:ext>
            </a:extLst>
          </p:cNvPr>
          <p:cNvPicPr>
            <a:picLocks noChangeAspect="1"/>
          </p:cNvPicPr>
          <p:nvPr/>
        </p:nvPicPr>
        <p:blipFill rotWithShape="1">
          <a:blip r:embed="rId5"/>
          <a:srcRect t="6533"/>
          <a:stretch/>
        </p:blipFill>
        <p:spPr>
          <a:xfrm>
            <a:off x="7482768" y="3619121"/>
            <a:ext cx="3424044" cy="3154824"/>
          </a:xfrm>
          <a:prstGeom prst="rect">
            <a:avLst/>
          </a:prstGeom>
        </p:spPr>
      </p:pic>
      <p:pic>
        <p:nvPicPr>
          <p:cNvPr id="6" name="图片 5">
            <a:extLst>
              <a:ext uri="{FF2B5EF4-FFF2-40B4-BE49-F238E27FC236}">
                <a16:creationId xmlns:a16="http://schemas.microsoft.com/office/drawing/2014/main" id="{7D93AD20-E8A7-4C8F-AD59-33EDCE019475}"/>
              </a:ext>
            </a:extLst>
          </p:cNvPr>
          <p:cNvPicPr>
            <a:picLocks noChangeAspect="1"/>
          </p:cNvPicPr>
          <p:nvPr/>
        </p:nvPicPr>
        <p:blipFill>
          <a:blip r:embed="rId6"/>
          <a:stretch>
            <a:fillRect/>
          </a:stretch>
        </p:blipFill>
        <p:spPr>
          <a:xfrm>
            <a:off x="605370" y="1611259"/>
            <a:ext cx="5007251" cy="4935997"/>
          </a:xfrm>
          <a:prstGeom prst="rect">
            <a:avLst/>
          </a:prstGeom>
        </p:spPr>
      </p:pic>
      <p:pic>
        <p:nvPicPr>
          <p:cNvPr id="10" name="图片 9">
            <a:extLst>
              <a:ext uri="{FF2B5EF4-FFF2-40B4-BE49-F238E27FC236}">
                <a16:creationId xmlns:a16="http://schemas.microsoft.com/office/drawing/2014/main" id="{193311F5-2604-423C-AC40-9B6586650C46}"/>
              </a:ext>
            </a:extLst>
          </p:cNvPr>
          <p:cNvPicPr>
            <a:picLocks noChangeAspect="1"/>
          </p:cNvPicPr>
          <p:nvPr/>
        </p:nvPicPr>
        <p:blipFill rotWithShape="1">
          <a:blip r:embed="rId6"/>
          <a:srcRect t="5066"/>
          <a:stretch/>
        </p:blipFill>
        <p:spPr>
          <a:xfrm>
            <a:off x="7482768" y="273377"/>
            <a:ext cx="3424044" cy="3204342"/>
          </a:xfrm>
          <a:prstGeom prst="rect">
            <a:avLst/>
          </a:prstGeom>
        </p:spPr>
      </p:pic>
      <p:sp>
        <p:nvSpPr>
          <p:cNvPr id="3" name="矩形 2">
            <a:extLst>
              <a:ext uri="{FF2B5EF4-FFF2-40B4-BE49-F238E27FC236}">
                <a16:creationId xmlns:a16="http://schemas.microsoft.com/office/drawing/2014/main" id="{62431EB6-3E37-4AB0-86C5-C28A69CAC97B}"/>
              </a:ext>
            </a:extLst>
          </p:cNvPr>
          <p:cNvSpPr/>
          <p:nvPr/>
        </p:nvSpPr>
        <p:spPr>
          <a:xfrm>
            <a:off x="7482768" y="273377"/>
            <a:ext cx="3424044" cy="3154824"/>
          </a:xfrm>
          <a:prstGeom prst="rect">
            <a:avLst/>
          </a:prstGeom>
          <a:noFill/>
          <a:ln w="3810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7" name="直接箭头连接符 6">
            <a:extLst>
              <a:ext uri="{FF2B5EF4-FFF2-40B4-BE49-F238E27FC236}">
                <a16:creationId xmlns:a16="http://schemas.microsoft.com/office/drawing/2014/main" id="{A05A1B00-B9E5-4EC0-BFDE-418FB1AA815E}"/>
              </a:ext>
            </a:extLst>
          </p:cNvPr>
          <p:cNvCxnSpPr/>
          <p:nvPr/>
        </p:nvCxnSpPr>
        <p:spPr>
          <a:xfrm flipV="1">
            <a:off x="5612621" y="1611259"/>
            <a:ext cx="1870147" cy="1339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CFBE5B2-F0C3-4385-B70D-48524055FB47}"/>
              </a:ext>
            </a:extLst>
          </p:cNvPr>
          <p:cNvCxnSpPr>
            <a:cxnSpLocks/>
          </p:cNvCxnSpPr>
          <p:nvPr/>
        </p:nvCxnSpPr>
        <p:spPr>
          <a:xfrm>
            <a:off x="5612620" y="4767533"/>
            <a:ext cx="1870147" cy="8979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4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16625"/>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83402"/>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en-US" altLang="zh-CN" sz="3200" dirty="0">
                <a:latin typeface="+mj-ea"/>
                <a:ea typeface="+mj-ea"/>
              </a:rPr>
              <a:t>AVD </a:t>
            </a:r>
            <a:r>
              <a:rPr lang="zh-CN" altLang="en-US" sz="3200" dirty="0">
                <a:latin typeface="+mj-ea"/>
                <a:ea typeface="+mj-ea"/>
              </a:rPr>
              <a:t>安卓模拟器架构兼容问题</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使用 </a:t>
            </a:r>
            <a:r>
              <a:rPr lang="en-US" altLang="zh-CN" sz="3200" dirty="0">
                <a:latin typeface="+mj-ea"/>
                <a:ea typeface="+mj-ea"/>
              </a:rPr>
              <a:t>x86 </a:t>
            </a:r>
            <a:r>
              <a:rPr lang="zh-CN" altLang="en-US" sz="3200" dirty="0">
                <a:latin typeface="+mj-ea"/>
                <a:ea typeface="+mj-ea"/>
              </a:rPr>
              <a:t>架构创建的虚拟机启动和运行速度较好，但大多数 </a:t>
            </a:r>
            <a:r>
              <a:rPr lang="en-US" altLang="zh-CN" sz="3200" dirty="0">
                <a:latin typeface="+mj-ea"/>
                <a:ea typeface="+mj-ea"/>
              </a:rPr>
              <a:t>APK </a:t>
            </a:r>
            <a:r>
              <a:rPr lang="zh-CN" altLang="en-US" sz="3200" dirty="0">
                <a:latin typeface="+mj-ea"/>
                <a:ea typeface="+mj-ea"/>
              </a:rPr>
              <a:t>采用的是 </a:t>
            </a:r>
            <a:r>
              <a:rPr lang="en-US" altLang="zh-CN" sz="3200" dirty="0">
                <a:latin typeface="+mj-ea"/>
                <a:ea typeface="+mj-ea"/>
              </a:rPr>
              <a:t>ARM </a:t>
            </a:r>
            <a:r>
              <a:rPr lang="zh-CN" altLang="en-US" sz="3200" dirty="0">
                <a:latin typeface="+mj-ea"/>
                <a:ea typeface="+mj-ea"/>
              </a:rPr>
              <a:t>架构指令集，在使用 </a:t>
            </a:r>
            <a:r>
              <a:rPr lang="en-US" altLang="zh-CN" sz="3200" dirty="0" err="1">
                <a:latin typeface="+mj-ea"/>
                <a:ea typeface="+mj-ea"/>
              </a:rPr>
              <a:t>adb</a:t>
            </a:r>
            <a:r>
              <a:rPr lang="en-US" altLang="zh-CN" sz="3200" dirty="0">
                <a:latin typeface="+mj-ea"/>
                <a:ea typeface="+mj-ea"/>
              </a:rPr>
              <a:t> install </a:t>
            </a:r>
            <a:r>
              <a:rPr lang="zh-CN" altLang="en-US" sz="3200" dirty="0">
                <a:latin typeface="+mj-ea"/>
                <a:ea typeface="+mj-ea"/>
              </a:rPr>
              <a:t>指令时无法将测试用 </a:t>
            </a:r>
            <a:r>
              <a:rPr lang="en-US" altLang="zh-CN" sz="3200" dirty="0">
                <a:latin typeface="+mj-ea"/>
                <a:ea typeface="+mj-ea"/>
              </a:rPr>
              <a:t>APK </a:t>
            </a:r>
            <a:r>
              <a:rPr lang="zh-CN" altLang="en-US" sz="3200" dirty="0">
                <a:latin typeface="+mj-ea"/>
                <a:ea typeface="+mj-ea"/>
              </a:rPr>
              <a:t>安装到虚拟机中</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解决：</a:t>
            </a:r>
            <a:r>
              <a:rPr lang="en-US" altLang="zh-CN" sz="3200" dirty="0">
                <a:latin typeface="+mj-ea"/>
                <a:ea typeface="+mj-ea"/>
              </a:rPr>
              <a:t>ARM-Translation </a:t>
            </a:r>
            <a:r>
              <a:rPr lang="zh-CN" altLang="en-US" sz="3200" dirty="0">
                <a:latin typeface="+mj-ea"/>
                <a:ea typeface="+mj-ea"/>
              </a:rPr>
              <a:t>配置（详见</a:t>
            </a:r>
            <a:r>
              <a:rPr lang="en-US" altLang="zh-CN" sz="3200" dirty="0">
                <a:latin typeface="+mj-ea"/>
                <a:ea typeface="+mj-ea"/>
              </a:rPr>
              <a:t>README.md</a:t>
            </a:r>
            <a:r>
              <a:rPr lang="zh-CN" altLang="en-US" sz="3200" dirty="0">
                <a:latin typeface="+mj-ea"/>
                <a:ea typeface="+mj-ea"/>
              </a:rPr>
              <a:t>）</a:t>
            </a:r>
            <a:endParaRPr lang="en-US" altLang="zh-CN" sz="3200" dirty="0">
              <a:latin typeface="+mj-ea"/>
              <a:ea typeface="+mj-ea"/>
            </a:endParaRPr>
          </a:p>
        </p:txBody>
      </p:sp>
    </p:spTree>
    <p:extLst>
      <p:ext uri="{BB962C8B-B14F-4D97-AF65-F5344CB8AC3E}">
        <p14:creationId xmlns:p14="http://schemas.microsoft.com/office/powerpoint/2010/main" val="3010002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962084"/>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论文使用的微软 </a:t>
            </a:r>
            <a:r>
              <a:rPr lang="en-US" altLang="zh-CN" sz="3200" dirty="0">
                <a:latin typeface="+mj-ea"/>
                <a:ea typeface="+mj-ea"/>
              </a:rPr>
              <a:t>OCR </a:t>
            </a:r>
            <a:r>
              <a:rPr lang="zh-CN" altLang="en-US" sz="3200" dirty="0">
                <a:latin typeface="+mj-ea"/>
                <a:ea typeface="+mj-ea"/>
              </a:rPr>
              <a:t>接口 </a:t>
            </a:r>
            <a:r>
              <a:rPr lang="en-US" altLang="zh-CN" sz="3200" dirty="0">
                <a:latin typeface="+mj-ea"/>
                <a:ea typeface="+mj-ea"/>
              </a:rPr>
              <a:t>MSCVA</a:t>
            </a:r>
            <a:r>
              <a:rPr lang="zh-CN" altLang="en-US" sz="3200" dirty="0">
                <a:latin typeface="+mj-ea"/>
                <a:ea typeface="+mj-ea"/>
              </a:rPr>
              <a:t>，需要注册 </a:t>
            </a:r>
            <a:r>
              <a:rPr lang="en-US" altLang="zh-CN" sz="3200" dirty="0">
                <a:latin typeface="+mj-ea"/>
                <a:ea typeface="+mj-ea"/>
              </a:rPr>
              <a:t>Azure </a:t>
            </a:r>
            <a:r>
              <a:rPr lang="zh-CN" altLang="en-US" sz="3200" dirty="0">
                <a:latin typeface="+mj-ea"/>
                <a:ea typeface="+mj-ea"/>
              </a:rPr>
              <a:t>账号，申请过程中需要使用 </a:t>
            </a:r>
            <a:r>
              <a:rPr lang="en-US" altLang="zh-CN" sz="3200" dirty="0">
                <a:latin typeface="+mj-ea"/>
                <a:ea typeface="+mj-ea"/>
              </a:rPr>
              <a:t>VISA </a:t>
            </a:r>
            <a:r>
              <a:rPr lang="zh-CN" altLang="en-US" sz="3200" dirty="0">
                <a:latin typeface="+mj-ea"/>
                <a:ea typeface="+mj-ea"/>
              </a:rPr>
              <a:t>信用卡进行验证</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谷歌 </a:t>
            </a:r>
            <a:r>
              <a:rPr lang="en-US" altLang="zh-CN" sz="3200" dirty="0">
                <a:latin typeface="+mj-ea"/>
                <a:ea typeface="+mj-ea"/>
              </a:rPr>
              <a:t>Tesseract-OCR </a:t>
            </a:r>
            <a:r>
              <a:rPr lang="zh-CN" altLang="en-US" sz="3200" dirty="0">
                <a:latin typeface="+mj-ea"/>
                <a:ea typeface="+mj-ea"/>
              </a:rPr>
              <a:t>可以免费调用，但识别效果较差，且基础功能不含文字位置信息，无法进行文本元素分类；由于网络的原因传送和处理图片较慢</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购买百度 </a:t>
            </a:r>
            <a:r>
              <a:rPr lang="en-US" altLang="zh-CN" sz="3200" dirty="0">
                <a:latin typeface="+mj-ea"/>
                <a:ea typeface="+mj-ea"/>
              </a:rPr>
              <a:t>OCR </a:t>
            </a:r>
            <a:r>
              <a:rPr lang="zh-CN" altLang="en-US" sz="3200" dirty="0">
                <a:latin typeface="+mj-ea"/>
                <a:ea typeface="+mj-ea"/>
              </a:rPr>
              <a:t>接口使用权</a:t>
            </a:r>
            <a:r>
              <a:rPr lang="en-US" altLang="zh-CN" sz="3200" dirty="0">
                <a:latin typeface="+mj-ea"/>
                <a:ea typeface="+mj-ea"/>
              </a:rPr>
              <a:t>——</a:t>
            </a:r>
            <a:r>
              <a:rPr lang="zh-CN" altLang="en-US" sz="3200" dirty="0">
                <a:latin typeface="+mj-ea"/>
                <a:ea typeface="+mj-ea"/>
              </a:rPr>
              <a:t>标准带位置版 </a:t>
            </a:r>
            <a:r>
              <a:rPr lang="en-US" altLang="zh-CN" sz="3200" dirty="0">
                <a:latin typeface="+mj-ea"/>
                <a:ea typeface="+mj-ea"/>
              </a:rPr>
              <a:t>OCR </a:t>
            </a:r>
            <a:r>
              <a:rPr lang="zh-CN" altLang="en-US" sz="3200" dirty="0">
                <a:latin typeface="+mj-ea"/>
                <a:ea typeface="+mj-ea"/>
              </a:rPr>
              <a:t>识别，精度较好，带文字位置信息，可用于文本元素分类。相关购买及配置使用教程可见 </a:t>
            </a:r>
            <a:r>
              <a:rPr lang="en-US" altLang="zh-CN" sz="3200" dirty="0">
                <a:latin typeface="+mj-ea"/>
                <a:ea typeface="+mj-ea"/>
              </a:rPr>
              <a:t>README.md</a:t>
            </a:r>
          </a:p>
        </p:txBody>
      </p:sp>
    </p:spTree>
    <p:extLst>
      <p:ext uri="{BB962C8B-B14F-4D97-AF65-F5344CB8AC3E}">
        <p14:creationId xmlns:p14="http://schemas.microsoft.com/office/powerpoint/2010/main" val="53800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由于整个工具基于 </a:t>
            </a:r>
            <a:r>
              <a:rPr lang="en-US" altLang="zh-CN" sz="3200" dirty="0">
                <a:latin typeface="+mj-ea"/>
                <a:ea typeface="+mj-ea"/>
              </a:rPr>
              <a:t>CV </a:t>
            </a:r>
            <a:r>
              <a:rPr lang="zh-CN" altLang="en-US" sz="3200" dirty="0">
                <a:latin typeface="+mj-ea"/>
                <a:ea typeface="+mj-ea"/>
              </a:rPr>
              <a:t>技术，在未知源码的情况下虽然能够修复脚本，但耗时很长（官方实现的工具修复流程最高可达</a:t>
            </a:r>
            <a:r>
              <a:rPr lang="en-US" altLang="zh-CN" sz="3200" dirty="0">
                <a:latin typeface="+mj-ea"/>
                <a:ea typeface="+mj-ea"/>
              </a:rPr>
              <a:t>800</a:t>
            </a:r>
            <a:r>
              <a:rPr lang="zh-CN" altLang="en-US" sz="3200" dirty="0">
                <a:latin typeface="+mj-ea"/>
                <a:ea typeface="+mj-ea"/>
              </a:rPr>
              <a:t>多分钟，平均修复时间</a:t>
            </a:r>
            <a:r>
              <a:rPr lang="en-US" altLang="zh-CN" sz="3200" dirty="0">
                <a:latin typeface="+mj-ea"/>
                <a:ea typeface="+mj-ea"/>
              </a:rPr>
              <a:t>159</a:t>
            </a:r>
            <a:r>
              <a:rPr lang="zh-CN" altLang="en-US" sz="3200" dirty="0">
                <a:latin typeface="+mj-ea"/>
                <a:ea typeface="+mj-ea"/>
              </a:rPr>
              <a:t>分钟），且修复结果只能将测试动作涉及的元素修复为其坐标值，不能修复为</a:t>
            </a:r>
            <a:r>
              <a:rPr lang="en-US" altLang="zh-CN" sz="3200" dirty="0" err="1">
                <a:latin typeface="+mj-ea"/>
                <a:ea typeface="+mj-ea"/>
              </a:rPr>
              <a:t>find_elements_by</a:t>
            </a:r>
            <a:r>
              <a:rPr lang="en-US" altLang="zh-CN" sz="3200" dirty="0">
                <a:latin typeface="+mj-ea"/>
                <a:ea typeface="+mj-ea"/>
              </a:rPr>
              <a:t>_... </a:t>
            </a:r>
            <a:r>
              <a:rPr lang="zh-CN" altLang="en-US" sz="3200" dirty="0">
                <a:latin typeface="+mj-ea"/>
                <a:ea typeface="+mj-ea"/>
              </a:rPr>
              <a:t>的形式</a:t>
            </a:r>
            <a:endParaRPr lang="en-US" altLang="zh-CN" sz="3200" dirty="0">
              <a:latin typeface="+mj-ea"/>
              <a:ea typeface="+mj-ea"/>
            </a:endParaRPr>
          </a:p>
        </p:txBody>
      </p:sp>
      <p:pic>
        <p:nvPicPr>
          <p:cNvPr id="4" name="图片 3">
            <a:extLst>
              <a:ext uri="{FF2B5EF4-FFF2-40B4-BE49-F238E27FC236}">
                <a16:creationId xmlns:a16="http://schemas.microsoft.com/office/drawing/2014/main" id="{B5D09037-5C21-4AE8-8DBF-50A3BBB8A17D}"/>
              </a:ext>
            </a:extLst>
          </p:cNvPr>
          <p:cNvPicPr>
            <a:picLocks noChangeAspect="1"/>
          </p:cNvPicPr>
          <p:nvPr/>
        </p:nvPicPr>
        <p:blipFill rotWithShape="1">
          <a:blip r:embed="rId5"/>
          <a:srcRect b="50000"/>
          <a:stretch/>
        </p:blipFill>
        <p:spPr>
          <a:xfrm>
            <a:off x="1418346" y="4852467"/>
            <a:ext cx="9351547" cy="1033511"/>
          </a:xfrm>
          <a:prstGeom prst="rect">
            <a:avLst/>
          </a:prstGeom>
        </p:spPr>
      </p:pic>
      <p:sp>
        <p:nvSpPr>
          <p:cNvPr id="5" name="矩形 4">
            <a:extLst>
              <a:ext uri="{FF2B5EF4-FFF2-40B4-BE49-F238E27FC236}">
                <a16:creationId xmlns:a16="http://schemas.microsoft.com/office/drawing/2014/main" id="{330A84A7-4932-4A6B-8DEE-5A71217CD6E1}"/>
              </a:ext>
            </a:extLst>
          </p:cNvPr>
          <p:cNvSpPr/>
          <p:nvPr/>
        </p:nvSpPr>
        <p:spPr>
          <a:xfrm>
            <a:off x="2394408" y="5533534"/>
            <a:ext cx="5128182" cy="232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0" name="矩形 9">
            <a:extLst>
              <a:ext uri="{FF2B5EF4-FFF2-40B4-BE49-F238E27FC236}">
                <a16:creationId xmlns:a16="http://schemas.microsoft.com/office/drawing/2014/main" id="{762F6D71-AB8A-4C23-B6BD-E229B32610E7}"/>
              </a:ext>
            </a:extLst>
          </p:cNvPr>
          <p:cNvSpPr/>
          <p:nvPr/>
        </p:nvSpPr>
        <p:spPr>
          <a:xfrm>
            <a:off x="9344090" y="5533534"/>
            <a:ext cx="950536" cy="22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7" name="直接箭头连接符 6">
            <a:extLst>
              <a:ext uri="{FF2B5EF4-FFF2-40B4-BE49-F238E27FC236}">
                <a16:creationId xmlns:a16="http://schemas.microsoft.com/office/drawing/2014/main" id="{4A124E0F-1235-4258-9B95-35F240D84EEF}"/>
              </a:ext>
            </a:extLst>
          </p:cNvPr>
          <p:cNvCxnSpPr/>
          <p:nvPr/>
        </p:nvCxnSpPr>
        <p:spPr>
          <a:xfrm flipV="1">
            <a:off x="9819358" y="4402318"/>
            <a:ext cx="550127" cy="1131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F457DD2-2B68-40D2-A11F-A9257D395B6B}"/>
              </a:ext>
            </a:extLst>
          </p:cNvPr>
          <p:cNvSpPr txBox="1"/>
          <p:nvPr/>
        </p:nvSpPr>
        <p:spPr>
          <a:xfrm>
            <a:off x="10081047" y="4032986"/>
            <a:ext cx="1377692" cy="369332"/>
          </a:xfrm>
          <a:prstGeom prst="rect">
            <a:avLst/>
          </a:prstGeom>
          <a:noFill/>
        </p:spPr>
        <p:txBody>
          <a:bodyPr wrap="square" rtlCol="0">
            <a:spAutoFit/>
          </a:bodyPr>
          <a:lstStyle/>
          <a:p>
            <a:r>
              <a:rPr lang="zh-CN" altLang="en-US" dirty="0">
                <a:solidFill>
                  <a:srgbClr val="FF0000"/>
                </a:solidFill>
              </a:rPr>
              <a:t>坐标值</a:t>
            </a:r>
          </a:p>
        </p:txBody>
      </p:sp>
    </p:spTree>
    <p:extLst>
      <p:ext uri="{BB962C8B-B14F-4D97-AF65-F5344CB8AC3E}">
        <p14:creationId xmlns:p14="http://schemas.microsoft.com/office/powerpoint/2010/main" val="34131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谢谢！</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9067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cxnSp>
        <p:nvCxnSpPr>
          <p:cNvPr id="11" name="直接箭头连接符 10">
            <a:extLst>
              <a:ext uri="{FF2B5EF4-FFF2-40B4-BE49-F238E27FC236}">
                <a16:creationId xmlns:a16="http://schemas.microsoft.com/office/drawing/2014/main" id="{778D8211-F0A8-4E5D-8C18-C11CD00DA354}"/>
              </a:ext>
            </a:extLst>
          </p:cNvPr>
          <p:cNvCxnSpPr/>
          <p:nvPr/>
        </p:nvCxnSpPr>
        <p:spPr>
          <a:xfrm>
            <a:off x="5279011" y="1575004"/>
            <a:ext cx="518474" cy="12914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C8D320-C348-4164-9551-C3F6F56959F5}"/>
              </a:ext>
            </a:extLst>
          </p:cNvPr>
          <p:cNvSpPr/>
          <p:nvPr/>
        </p:nvSpPr>
        <p:spPr>
          <a:xfrm>
            <a:off x="4494181" y="651673"/>
            <a:ext cx="1569660"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981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 </a:t>
            </a:r>
            <a:r>
              <a:rPr lang="en-US" altLang="zh-CN" sz="3200" dirty="0">
                <a:solidFill>
                  <a:schemeClr val="accent2"/>
                </a:solidFill>
                <a:latin typeface="+mj-ea"/>
                <a:ea typeface="+mj-ea"/>
              </a:rPr>
              <a:t>Intention</a:t>
            </a:r>
            <a:r>
              <a:rPr lang="en-US" altLang="zh-CN" sz="3200" dirty="0">
                <a:latin typeface="+mj-ea"/>
                <a:ea typeface="+mj-ea"/>
              </a:rPr>
              <a:t>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2162</Words>
  <Application>Microsoft Office PowerPoint</Application>
  <PresentationFormat>宽屏</PresentationFormat>
  <Paragraphs>220</Paragraphs>
  <Slides>51</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HarmonyOS Sans SC</vt:lpstr>
      <vt:lpstr>HarmonyOS Sans SC Bold</vt:lpstr>
      <vt:lpstr>LIBRARY 3 AM</vt:lpstr>
      <vt:lpstr>等线</vt:lpstr>
      <vt:lpstr>Arial</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550</cp:revision>
  <dcterms:created xsi:type="dcterms:W3CDTF">2021-08-09T10:19:33Z</dcterms:created>
  <dcterms:modified xsi:type="dcterms:W3CDTF">2021-11-23T15:57:49Z</dcterms:modified>
</cp:coreProperties>
</file>